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62" r:id="rId3"/>
    <p:sldId id="263" r:id="rId4"/>
    <p:sldId id="260" r:id="rId5"/>
    <p:sldId id="264" r:id="rId6"/>
    <p:sldId id="265" r:id="rId7"/>
    <p:sldId id="266" r:id="rId8"/>
  </p:sldIdLst>
  <p:sldSz cx="9144000" cy="6858000" type="screen4x3"/>
  <p:notesSz cx="6858000" cy="9144000"/>
  <p:custDataLst>
    <p:tags r:id="rId1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p:scale>
          <a:sx n="68" d="100"/>
          <a:sy n="68" d="100"/>
        </p:scale>
        <p:origin x="-954" y="-6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01.04.2021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01.04.2021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3573016"/>
            <a:ext cx="4283968" cy="1980220"/>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1"/>
                </a:solidFill>
              </a:defRPr>
            </a:lvl1pPr>
          </a:lstStyle>
          <a:p>
            <a:fld id="{A5E48A96-E1BB-4C8F-80B2-32A47A48A9D5}"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1"/>
              </a:solidFill>
            </a:endParaRPr>
          </a:p>
        </p:txBody>
      </p:sp>
      <p:sp>
        <p:nvSpPr>
          <p:cNvPr id="13" name="Заголовок 1"/>
          <p:cNvSpPr>
            <a:spLocks noGrp="1"/>
          </p:cNvSpPr>
          <p:nvPr>
            <p:ph type="title"/>
          </p:nvPr>
        </p:nvSpPr>
        <p:spPr>
          <a:xfrm>
            <a:off x="2627784" y="692696"/>
            <a:ext cx="6516216" cy="88293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4" name="Текст 2"/>
          <p:cNvSpPr>
            <a:spLocks noGrp="1"/>
          </p:cNvSpPr>
          <p:nvPr>
            <p:ph idx="1"/>
          </p:nvPr>
        </p:nvSpPr>
        <p:spPr>
          <a:xfrm>
            <a:off x="2843808" y="1700808"/>
            <a:ext cx="6192688" cy="460851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01.04.2021</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01.04.2021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692696"/>
            <a:ext cx="6516216" cy="88293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843808" y="1700808"/>
            <a:ext cx="6192688" cy="460851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pPr/>
              <a:t>01.04.2021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hyperlink" Target="https://vk.com/snsabaikunanbaev" TargetMode="Externa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facebook.com/&#1050;&#1043;&#1059;-&#1064;&#1082;&#1086;&#1083;&#1072;-&#1075;&#1080;&#1084;&#1085;&#1072;&#1079;&#1080;&#1103;-6-&#1080;&#1084;&#1077;&#1085;&#1080;-&#1040;&#1073;&#1072;&#1103;-&#1050;&#1091;&#1085;&#1072;&#1085;&#1073;&#1072;&#1077;&#1074;&#1072;-&#1075;&#1086;&#1088;&#1086;&#1076;&#1072;-&#1057;&#1090;&#1077;&#1087;&#1085;&#1086;&#1075;&#1086;&#1088;&#1089;&#1082;&#1072;-3581657546075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12316" y="2627828"/>
            <a:ext cx="4499992" cy="116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rot="490890">
            <a:off x="3514214" y="-151204"/>
            <a:ext cx="1040299" cy="710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4194249" y="2635406"/>
            <a:ext cx="4853818" cy="1080120"/>
          </a:xfrm>
        </p:spPr>
        <p:txBody>
          <a:bodyPr>
            <a:noAutofit/>
          </a:bodyPr>
          <a:lstStyle/>
          <a:p>
            <a:r>
              <a:rPr lang="ru-RU" sz="1600" dirty="0" smtClean="0"/>
              <a:t>КГУ «Школа-гимназия № 6 имени Абая </a:t>
            </a:r>
            <a:r>
              <a:rPr lang="ru-RU" sz="1600" dirty="0" err="1" smtClean="0"/>
              <a:t>Кунанабаева</a:t>
            </a:r>
            <a:r>
              <a:rPr lang="ru-RU" sz="1600" dirty="0" smtClean="0"/>
              <a:t>» г. </a:t>
            </a:r>
            <a:r>
              <a:rPr lang="ru-RU" sz="1600" dirty="0" err="1" smtClean="0"/>
              <a:t>Степногорска</a:t>
            </a:r>
            <a:r>
              <a:rPr lang="ru-RU" sz="1600" dirty="0" smtClean="0"/>
              <a:t> отдела образования по г. </a:t>
            </a:r>
            <a:r>
              <a:rPr lang="ru-RU" sz="1600" dirty="0" err="1" smtClean="0"/>
              <a:t>Степногорску</a:t>
            </a:r>
            <a:r>
              <a:rPr lang="ru-RU" sz="1600" dirty="0" smtClean="0"/>
              <a:t> при Управлении образования </a:t>
            </a:r>
            <a:r>
              <a:rPr lang="ru-RU" sz="1600" dirty="0" err="1" smtClean="0"/>
              <a:t>Акмолинской</a:t>
            </a:r>
            <a:r>
              <a:rPr lang="ru-RU" sz="1600" dirty="0" smtClean="0"/>
              <a:t> области</a:t>
            </a:r>
            <a:endParaRPr lang="ru-RU" sz="1600" b="1" dirty="0"/>
          </a:p>
        </p:txBody>
      </p:sp>
      <p:sp>
        <p:nvSpPr>
          <p:cNvPr id="6" name="Прямоугольник 5"/>
          <p:cNvSpPr/>
          <p:nvPr/>
        </p:nvSpPr>
        <p:spPr>
          <a:xfrm>
            <a:off x="1" y="704814"/>
            <a:ext cx="4716016" cy="109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СДОО &quot;Жулдыз&quot; | ВКонтак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907" y="850461"/>
            <a:ext cx="935910" cy="91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рограмма «Рухани жангыру» - результаты и новые проект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704814"/>
            <a:ext cx="1647240" cy="10974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Жас Улан | ВКонтакт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235" y="815006"/>
            <a:ext cx="946605" cy="9466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5143" y="3765282"/>
            <a:ext cx="5737140" cy="13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C:\Users\Ден\Desktop\1212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4840" y="260648"/>
            <a:ext cx="3988992"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4363" y="5013176"/>
            <a:ext cx="4684324" cy="923330"/>
          </a:xfrm>
          <a:prstGeom prst="rect">
            <a:avLst/>
          </a:prstGeom>
          <a:noFill/>
        </p:spPr>
        <p:txBody>
          <a:bodyPr wrap="square" rtlCol="0">
            <a:spAutoFit/>
          </a:bodyPr>
          <a:lstStyle/>
          <a:p>
            <a:pPr algn="ctr"/>
            <a:r>
              <a:rPr lang="ru-RU" dirty="0" smtClean="0"/>
              <a:t> </a:t>
            </a:r>
            <a:r>
              <a:rPr lang="ru-RU" b="1" dirty="0" smtClean="0">
                <a:solidFill>
                  <a:schemeClr val="accent2">
                    <a:lumMod val="75000"/>
                  </a:schemeClr>
                </a:solidFill>
                <a:latin typeface="+mj-lt"/>
              </a:rPr>
              <a:t>НАШ ДЕВИЗ </a:t>
            </a:r>
          </a:p>
          <a:p>
            <a:pPr algn="ctr"/>
            <a:r>
              <a:rPr lang="ru-RU" b="1" dirty="0" smtClean="0">
                <a:solidFill>
                  <a:schemeClr val="accent2">
                    <a:lumMod val="75000"/>
                  </a:schemeClr>
                </a:solidFill>
                <a:latin typeface="+mj-lt"/>
              </a:rPr>
              <a:t> </a:t>
            </a:r>
            <a:r>
              <a:rPr lang="ru-RU" b="1" i="1" dirty="0" smtClean="0">
                <a:solidFill>
                  <a:schemeClr val="accent2">
                    <a:lumMod val="75000"/>
                  </a:schemeClr>
                </a:solidFill>
                <a:latin typeface="+mj-lt"/>
              </a:rPr>
              <a:t>О том поразмысли, что ждет впереди.</a:t>
            </a:r>
          </a:p>
          <a:p>
            <a:pPr algn="ctr"/>
            <a:r>
              <a:rPr lang="ru-RU" b="1" i="1" dirty="0" smtClean="0">
                <a:solidFill>
                  <a:schemeClr val="accent2">
                    <a:lumMod val="75000"/>
                  </a:schemeClr>
                </a:solidFill>
                <a:latin typeface="+mj-lt"/>
              </a:rPr>
              <a:t>Цель выбрав благую к ней смело иди</a:t>
            </a:r>
            <a:r>
              <a:rPr lang="ru-RU" b="1" dirty="0" smtClean="0">
                <a:solidFill>
                  <a:schemeClr val="accent2">
                    <a:lumMod val="75000"/>
                  </a:schemeClr>
                </a:solidFill>
                <a:latin typeface="+mj-lt"/>
              </a:rPr>
              <a:t>!</a:t>
            </a:r>
            <a:endParaRPr lang="ru-RU" b="1" dirty="0">
              <a:solidFill>
                <a:schemeClr val="accent2">
                  <a:lumMod val="75000"/>
                </a:schemeClr>
              </a:solidFill>
              <a:latin typeface="+mj-lt"/>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27784" y="548680"/>
            <a:ext cx="6516216" cy="882937"/>
          </a:xfrm>
        </p:spPr>
        <p:txBody>
          <a:bodyPr>
            <a:normAutofit fontScale="90000"/>
          </a:bodyPr>
          <a:lstStyle/>
          <a:p>
            <a:r>
              <a:rPr lang="ru-RU" dirty="0"/>
              <a:t>Президент школы</a:t>
            </a:r>
            <a:br>
              <a:rPr lang="ru-RU" dirty="0"/>
            </a:br>
            <a:r>
              <a:rPr lang="ru-RU" sz="2000" b="1" dirty="0" smtClean="0">
                <a:effectLst/>
              </a:rPr>
              <a:t>лидер ДО «</a:t>
            </a:r>
            <a:r>
              <a:rPr lang="ru-RU" sz="2000" b="1" dirty="0" err="1" smtClean="0">
                <a:effectLst/>
              </a:rPr>
              <a:t>Жасты</a:t>
            </a:r>
            <a:r>
              <a:rPr lang="kk-KZ" sz="2000" b="1" dirty="0" smtClean="0">
                <a:effectLst/>
              </a:rPr>
              <a:t>қшақ</a:t>
            </a:r>
            <a:r>
              <a:rPr lang="ru-RU" sz="2000" b="1" dirty="0" smtClean="0">
                <a:effectLst/>
              </a:rPr>
              <a:t>»</a:t>
            </a:r>
            <a:r>
              <a:rPr lang="ru-RU" sz="2000" b="1" dirty="0">
                <a:effectLst/>
              </a:rPr>
              <a:t> 2020-2021 учебный год </a:t>
            </a:r>
            <a:endParaRPr lang="ru-RU" sz="2000" b="1" dirty="0">
              <a:effectLst/>
            </a:endParaRPr>
          </a:p>
        </p:txBody>
      </p:sp>
      <p:sp>
        <p:nvSpPr>
          <p:cNvPr id="2" name="Объект 1"/>
          <p:cNvSpPr>
            <a:spLocks noGrp="1"/>
          </p:cNvSpPr>
          <p:nvPr>
            <p:ph type="body" idx="4294967295"/>
          </p:nvPr>
        </p:nvSpPr>
        <p:spPr>
          <a:xfrm>
            <a:off x="2951163" y="1914077"/>
            <a:ext cx="6192837" cy="4608512"/>
          </a:xfrm>
        </p:spPr>
        <p:txBody>
          <a:bodyPr>
            <a:normAutofit fontScale="40000" lnSpcReduction="20000"/>
          </a:bodyPr>
          <a:lstStyle/>
          <a:p>
            <a:pPr marL="0" indent="0" algn="just">
              <a:buNone/>
            </a:pPr>
            <a:r>
              <a:rPr lang="ru-RU" sz="3500" dirty="0" smtClean="0"/>
              <a:t>     </a:t>
            </a:r>
            <a:r>
              <a:rPr lang="ru-RU" sz="3800" dirty="0" smtClean="0"/>
              <a:t>Школа </a:t>
            </a:r>
            <a:r>
              <a:rPr lang="ru-RU" sz="3800" dirty="0"/>
              <a:t>– наш общий дом, общая крепость, которую мы безусловно должны беречь, держать в порядке и прославлять. Мы все – единая семья. Мы все такие разные, но нас всех объединяет общая страна, общий город, общая школа! И мы с вами способны сделать её ещё лучше! Общими усилиями мы можем достичь успеха! Ведь в одиночку нам сложно, но вместе, мы – сила! </a:t>
            </a:r>
          </a:p>
          <a:p>
            <a:pPr marL="0" indent="0" algn="just">
              <a:buNone/>
            </a:pPr>
            <a:r>
              <a:rPr lang="ru-RU" sz="3800" dirty="0"/>
              <a:t>     Для меня должность президента школы – это большая ответственность. Но я думаю, что с вашей поддержкой мы выйдем на новый уровень! </a:t>
            </a:r>
          </a:p>
          <a:p>
            <a:pPr marL="0" indent="0" algn="just">
              <a:buNone/>
            </a:pPr>
            <a:r>
              <a:rPr lang="ru-RU" sz="3800" dirty="0"/>
              <a:t>     Моя главная цель – сделать школьную жизнь для каждого из вас интересной и увлекательной! Дать каждому возможность попробовать себя в разных отраслях и найти ту самую Свою, в которой у вас появится желание проявлять себя, развиваться! Ведь учёба это особенно прекрасно, когда ты занимаешься этим с удовольствием! Физика, химия, живопись, танцы… В чём бы ты ни был хорош, ты всегда можешь стать ещё лучше, и я с радостью помогу тебе в этом. Мы с моей командой поставили себе высокие цели развивать все направления школьного самоуправления и привносить много нового, ещё никем не придуманного, в школьную жизнь! А всё для того, чтобы каждый из вас мог с гордостью сказать,- «Я гимназист 6-ой школы!» </a:t>
            </a:r>
          </a:p>
          <a:p>
            <a:pPr marL="0" indent="0" algn="just">
              <a:buNone/>
            </a:pPr>
            <a:r>
              <a:rPr lang="ru-RU" sz="3800" dirty="0"/>
              <a:t>      Я хочу быть другом для учеников, помощником и опорой для учителей и администрации! Но я никто без вас и вашей поддержки! </a:t>
            </a:r>
          </a:p>
          <a:p>
            <a:pPr marL="0" indent="0" algn="just">
              <a:buNone/>
            </a:pPr>
            <a:r>
              <a:rPr lang="ru-RU" sz="3800" dirty="0"/>
              <a:t>                              Я уверена, ВМЕСТЕ, у нас всё получится!</a:t>
            </a:r>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046"/>
            <a:ext cx="2932113"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916" y="3913090"/>
            <a:ext cx="2520280" cy="1323439"/>
          </a:xfrm>
          <a:prstGeom prst="rect">
            <a:avLst/>
          </a:prstGeom>
          <a:noFill/>
        </p:spPr>
        <p:txBody>
          <a:bodyPr wrap="square" rtlCol="0">
            <a:spAutoFit/>
          </a:bodyPr>
          <a:lstStyle/>
          <a:p>
            <a:r>
              <a:rPr lang="kk-KZ" dirty="0" smtClean="0"/>
              <a:t>    </a:t>
            </a:r>
            <a:r>
              <a:rPr lang="kk-KZ" sz="4000" dirty="0" smtClean="0">
                <a:solidFill>
                  <a:schemeClr val="accent2">
                    <a:lumMod val="75000"/>
                  </a:schemeClr>
                </a:solidFill>
                <a:latin typeface="Monotype Corsiva" pitchFamily="66" charset="0"/>
              </a:rPr>
              <a:t>Панькова Екатерина</a:t>
            </a:r>
            <a:endParaRPr lang="ru-RU" sz="4000" dirty="0">
              <a:solidFill>
                <a:schemeClr val="accent2">
                  <a:lumMod val="75000"/>
                </a:schemeClr>
              </a:solidFill>
              <a:latin typeface="Monotype Corsiva" pitchFamily="66" charset="0"/>
            </a:endParaRPr>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39008" y="332656"/>
            <a:ext cx="6516216" cy="882937"/>
          </a:xfrm>
        </p:spPr>
        <p:txBody>
          <a:bodyPr>
            <a:normAutofit fontScale="90000"/>
          </a:bodyPr>
          <a:lstStyle/>
          <a:p>
            <a:r>
              <a:rPr lang="ru-RU" dirty="0" smtClean="0"/>
              <a:t>Структура ДО «</a:t>
            </a:r>
            <a:r>
              <a:rPr lang="ru-RU" dirty="0" err="1" smtClean="0"/>
              <a:t>Жасты</a:t>
            </a:r>
            <a:r>
              <a:rPr lang="kk-KZ" dirty="0" smtClean="0"/>
              <a:t>қшақ</a:t>
            </a:r>
            <a:r>
              <a:rPr lang="ru-RU" dirty="0" smtClean="0"/>
              <a:t>»</a:t>
            </a:r>
            <a:endParaRPr lang="ru-RU" dirty="0"/>
          </a:p>
        </p:txBody>
      </p:sp>
      <p:sp>
        <p:nvSpPr>
          <p:cNvPr id="28" name="Rectangle 257"/>
          <p:cNvSpPr>
            <a:spLocks noChangeArrowheads="1"/>
          </p:cNvSpPr>
          <p:nvPr/>
        </p:nvSpPr>
        <p:spPr bwMode="gray">
          <a:xfrm rot="5400000">
            <a:off x="4451502" y="896562"/>
            <a:ext cx="579603" cy="1612032"/>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30" name="Text Box 259"/>
          <p:cNvSpPr txBox="1">
            <a:spLocks noChangeArrowheads="1"/>
          </p:cNvSpPr>
          <p:nvPr/>
        </p:nvSpPr>
        <p:spPr bwMode="gray">
          <a:xfrm>
            <a:off x="4068197" y="1379412"/>
            <a:ext cx="1346212" cy="646331"/>
          </a:xfrm>
          <a:prstGeom prst="rect">
            <a:avLst/>
          </a:prstGeom>
          <a:noFill/>
          <a:ln w="9525" algn="ctr">
            <a:noFill/>
            <a:miter lim="800000"/>
            <a:headEnd/>
            <a:tailEnd/>
          </a:ln>
          <a:effectLst/>
        </p:spPr>
        <p:txBody>
          <a:bodyPr wrap="square">
            <a:spAutoFit/>
          </a:bodyPr>
          <a:lstStyle/>
          <a:p>
            <a:pPr algn="ctr" eaLnBrk="0" hangingPunct="0"/>
            <a:r>
              <a:rPr lang="kk-KZ" sz="1200" b="1" dirty="0" smtClean="0">
                <a:solidFill>
                  <a:srgbClr val="FFFFFF"/>
                </a:solidFill>
                <a:latin typeface="Arial" charset="0"/>
              </a:rPr>
              <a:t>Детская организация </a:t>
            </a:r>
            <a:r>
              <a:rPr lang="ru-RU" sz="1200" b="1" dirty="0" smtClean="0">
                <a:solidFill>
                  <a:srgbClr val="FFFFFF"/>
                </a:solidFill>
                <a:latin typeface="Arial" charset="0"/>
              </a:rPr>
              <a:t>«</a:t>
            </a:r>
            <a:r>
              <a:rPr lang="kk-KZ" sz="1200" b="1" dirty="0" smtClean="0">
                <a:solidFill>
                  <a:srgbClr val="FFFFFF"/>
                </a:solidFill>
                <a:latin typeface="Arial" charset="0"/>
              </a:rPr>
              <a:t>Жастықшақ»</a:t>
            </a:r>
            <a:endParaRPr lang="en-US" sz="1200" b="1" dirty="0">
              <a:solidFill>
                <a:srgbClr val="FFFFFF"/>
              </a:solidFill>
              <a:latin typeface="Arial" charset="0"/>
            </a:endParaRPr>
          </a:p>
        </p:txBody>
      </p:sp>
      <p:sp>
        <p:nvSpPr>
          <p:cNvPr id="32" name="Rectangle 261"/>
          <p:cNvSpPr>
            <a:spLocks noChangeArrowheads="1"/>
          </p:cNvSpPr>
          <p:nvPr/>
        </p:nvSpPr>
        <p:spPr bwMode="gray">
          <a:xfrm rot="5400000">
            <a:off x="4426086" y="1795229"/>
            <a:ext cx="630436" cy="1612033"/>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4163888" y="2447356"/>
            <a:ext cx="1334384" cy="307777"/>
          </a:xfrm>
          <a:prstGeom prst="rect">
            <a:avLst/>
          </a:prstGeom>
          <a:noFill/>
          <a:ln w="9525" algn="ctr">
            <a:noFill/>
            <a:miter lim="800000"/>
            <a:headEnd/>
            <a:tailEnd/>
          </a:ln>
          <a:effectLst/>
        </p:spPr>
        <p:txBody>
          <a:bodyPr wrap="square">
            <a:spAutoFit/>
          </a:bodyPr>
          <a:lstStyle/>
          <a:p>
            <a:pPr algn="ctr" eaLnBrk="0" hangingPunct="0"/>
            <a:r>
              <a:rPr lang="ru-RU" sz="1400" b="1" dirty="0" smtClean="0">
                <a:solidFill>
                  <a:srgbClr val="FFFFFF"/>
                </a:solidFill>
                <a:latin typeface="Arial" charset="0"/>
              </a:rPr>
              <a:t>Актив ДО</a:t>
            </a:r>
            <a:endParaRPr lang="en-US" sz="1400" b="1" dirty="0">
              <a:solidFill>
                <a:srgbClr val="FFFFFF"/>
              </a:solidFill>
              <a:latin typeface="Arial" charset="0"/>
            </a:endParaRPr>
          </a:p>
        </p:txBody>
      </p:sp>
      <p:sp>
        <p:nvSpPr>
          <p:cNvPr id="38" name="Rectangle 267"/>
          <p:cNvSpPr>
            <a:spLocks noChangeArrowheads="1"/>
          </p:cNvSpPr>
          <p:nvPr/>
        </p:nvSpPr>
        <p:spPr bwMode="ltGray">
          <a:xfrm rot="5400000">
            <a:off x="3593364" y="2979911"/>
            <a:ext cx="600423" cy="6553154"/>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3056125" y="6025655"/>
            <a:ext cx="3021725" cy="461665"/>
          </a:xfrm>
          <a:prstGeom prst="rect">
            <a:avLst/>
          </a:prstGeom>
          <a:noFill/>
          <a:ln w="9525" algn="ctr">
            <a:noFill/>
            <a:miter lim="800000"/>
            <a:headEnd/>
            <a:tailEnd/>
          </a:ln>
          <a:effectLst/>
        </p:spPr>
        <p:txBody>
          <a:bodyPr wrap="none">
            <a:spAutoFit/>
          </a:bodyPr>
          <a:lstStyle/>
          <a:p>
            <a:pPr algn="ctr" eaLnBrk="0" hangingPunct="0"/>
            <a:r>
              <a:rPr lang="ru-RU" sz="2400" b="1" dirty="0" smtClean="0">
                <a:solidFill>
                  <a:srgbClr val="FFFFFF"/>
                </a:solidFill>
                <a:latin typeface="Arial" charset="0"/>
              </a:rPr>
              <a:t>Учащиеся классов</a:t>
            </a:r>
            <a:endParaRPr lang="en-US" sz="2400" b="1" dirty="0">
              <a:solidFill>
                <a:srgbClr val="FFFFFF"/>
              </a:solidFill>
              <a:latin typeface="Arial" charset="0"/>
            </a:endParaRPr>
          </a:p>
        </p:txBody>
      </p:sp>
      <p:cxnSp>
        <p:nvCxnSpPr>
          <p:cNvPr id="6" name="Прямая соединительная линия 5"/>
          <p:cNvCxnSpPr>
            <a:stCxn id="30" idx="2"/>
            <a:endCxn id="32" idx="1"/>
          </p:cNvCxnSpPr>
          <p:nvPr/>
        </p:nvCxnSpPr>
        <p:spPr>
          <a:xfrm>
            <a:off x="4741303" y="2025743"/>
            <a:ext cx="1" cy="260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a:stCxn id="32" idx="3"/>
          </p:cNvCxnSpPr>
          <p:nvPr/>
        </p:nvCxnSpPr>
        <p:spPr>
          <a:xfrm>
            <a:off x="4741304" y="2916464"/>
            <a:ext cx="0" cy="440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115616" y="3356992"/>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115616" y="33569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115616" y="4466055"/>
            <a:ext cx="0" cy="233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115616" y="4699766"/>
            <a:ext cx="432048" cy="201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874289" y="5301208"/>
            <a:ext cx="537471" cy="65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843808" y="33569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2896626" y="4405961"/>
            <a:ext cx="159499" cy="414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 name="Прямая соединительная линия 3075"/>
          <p:cNvCxnSpPr/>
          <p:nvPr/>
        </p:nvCxnSpPr>
        <p:spPr>
          <a:xfrm>
            <a:off x="3206746" y="5301208"/>
            <a:ext cx="0" cy="655068"/>
          </a:xfrm>
          <a:prstGeom prst="line">
            <a:avLst/>
          </a:prstGeom>
        </p:spPr>
        <p:style>
          <a:lnRef idx="1">
            <a:schemeClr val="accent1"/>
          </a:lnRef>
          <a:fillRef idx="0">
            <a:schemeClr val="accent1"/>
          </a:fillRef>
          <a:effectRef idx="0">
            <a:schemeClr val="accent1"/>
          </a:effectRef>
          <a:fontRef idx="minor">
            <a:schemeClr val="tx1"/>
          </a:fontRef>
        </p:style>
      </p:cxnSp>
      <p:pic>
        <p:nvPicPr>
          <p:cNvPr id="30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557">
            <a:off x="3924821" y="3445971"/>
            <a:ext cx="1632965" cy="12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81" name="Прямая соединительная линия 3080"/>
          <p:cNvCxnSpPr/>
          <p:nvPr/>
        </p:nvCxnSpPr>
        <p:spPr>
          <a:xfrm>
            <a:off x="4741304" y="33569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4" name="Прямая соединительная линия 3083"/>
          <p:cNvCxnSpPr/>
          <p:nvPr/>
        </p:nvCxnSpPr>
        <p:spPr>
          <a:xfrm>
            <a:off x="4741304" y="4428970"/>
            <a:ext cx="0" cy="483399"/>
          </a:xfrm>
          <a:prstGeom prst="line">
            <a:avLst/>
          </a:prstGeom>
        </p:spPr>
        <p:style>
          <a:lnRef idx="1">
            <a:schemeClr val="accent1"/>
          </a:lnRef>
          <a:fillRef idx="0">
            <a:schemeClr val="accent1"/>
          </a:fillRef>
          <a:effectRef idx="0">
            <a:schemeClr val="accent1"/>
          </a:effectRef>
          <a:fontRef idx="minor">
            <a:schemeClr val="tx1"/>
          </a:fontRef>
        </p:style>
      </p:cxnSp>
      <p:pic>
        <p:nvPicPr>
          <p:cNvPr id="3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909" y="4558946"/>
            <a:ext cx="1429888" cy="108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87" name="Прямая соединительная линия 3086"/>
          <p:cNvCxnSpPr/>
          <p:nvPr/>
        </p:nvCxnSpPr>
        <p:spPr>
          <a:xfrm>
            <a:off x="4741304" y="5486232"/>
            <a:ext cx="0" cy="470044"/>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19691816">
            <a:off x="3935595" y="3824410"/>
            <a:ext cx="1482061" cy="461665"/>
          </a:xfrm>
          <a:prstGeom prst="rect">
            <a:avLst/>
          </a:prstGeom>
          <a:noFill/>
        </p:spPr>
        <p:txBody>
          <a:bodyPr wrap="square" rtlCol="0">
            <a:spAutoFit/>
          </a:bodyPr>
          <a:lstStyle/>
          <a:p>
            <a:pPr algn="ctr"/>
            <a:r>
              <a:rPr lang="ru-RU" sz="1200" b="1" dirty="0" smtClean="0">
                <a:solidFill>
                  <a:schemeClr val="bg1"/>
                </a:solidFill>
                <a:latin typeface="Arial" pitchFamily="34" charset="0"/>
                <a:cs typeface="Arial" pitchFamily="34" charset="0"/>
              </a:rPr>
              <a:t>Досуговый</a:t>
            </a:r>
          </a:p>
          <a:p>
            <a:pPr algn="ctr"/>
            <a:r>
              <a:rPr lang="ru-RU" sz="1200" b="1" dirty="0" smtClean="0">
                <a:solidFill>
                  <a:schemeClr val="bg1"/>
                </a:solidFill>
                <a:latin typeface="Arial" pitchFamily="34" charset="0"/>
                <a:cs typeface="Arial" pitchFamily="34" charset="0"/>
              </a:rPr>
              <a:t> сектор</a:t>
            </a:r>
            <a:endParaRPr lang="ru-RU" sz="1200" b="1" dirty="0">
              <a:solidFill>
                <a:schemeClr val="bg1"/>
              </a:solidFill>
              <a:latin typeface="Arial" pitchFamily="34" charset="0"/>
              <a:cs typeface="Arial" pitchFamily="34" charset="0"/>
            </a:endParaRPr>
          </a:p>
        </p:txBody>
      </p:sp>
      <p:sp>
        <p:nvSpPr>
          <p:cNvPr id="99" name="TextBox 98"/>
          <p:cNvSpPr txBox="1"/>
          <p:nvPr/>
        </p:nvSpPr>
        <p:spPr>
          <a:xfrm rot="19776843">
            <a:off x="4052498" y="4890599"/>
            <a:ext cx="1482061" cy="461665"/>
          </a:xfrm>
          <a:prstGeom prst="rect">
            <a:avLst/>
          </a:prstGeom>
          <a:noFill/>
        </p:spPr>
        <p:txBody>
          <a:bodyPr wrap="square" rtlCol="0">
            <a:spAutoFit/>
          </a:bodyPr>
          <a:lstStyle/>
          <a:p>
            <a:pPr algn="ctr"/>
            <a:r>
              <a:rPr lang="ru-RU" sz="1200" b="1" dirty="0" smtClean="0">
                <a:solidFill>
                  <a:schemeClr val="bg1"/>
                </a:solidFill>
                <a:latin typeface="Arial" pitchFamily="34" charset="0"/>
                <a:cs typeface="Arial" pitchFamily="34" charset="0"/>
              </a:rPr>
              <a:t>Досуговый</a:t>
            </a:r>
          </a:p>
          <a:p>
            <a:pPr algn="ctr"/>
            <a:r>
              <a:rPr lang="ru-RU" sz="1200" b="1" dirty="0" smtClean="0">
                <a:solidFill>
                  <a:schemeClr val="bg1"/>
                </a:solidFill>
                <a:latin typeface="Arial" pitchFamily="34" charset="0"/>
                <a:cs typeface="Arial" pitchFamily="34" charset="0"/>
              </a:rPr>
              <a:t> сектор класса</a:t>
            </a:r>
            <a:endParaRPr lang="ru-RU" sz="1200" b="1" dirty="0">
              <a:solidFill>
                <a:schemeClr val="bg1"/>
              </a:solidFill>
              <a:latin typeface="Arial" pitchFamily="34" charset="0"/>
              <a:cs typeface="Arial" pitchFamily="34" charset="0"/>
            </a:endParaRPr>
          </a:p>
        </p:txBody>
      </p:sp>
      <p:pic>
        <p:nvPicPr>
          <p:cNvPr id="6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879" y="3403055"/>
            <a:ext cx="1695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p:nvPr/>
        </p:nvSpPr>
        <p:spPr>
          <a:xfrm rot="19697211">
            <a:off x="2106348" y="3837150"/>
            <a:ext cx="1482061" cy="461665"/>
          </a:xfrm>
          <a:prstGeom prst="rect">
            <a:avLst/>
          </a:prstGeom>
          <a:noFill/>
        </p:spPr>
        <p:txBody>
          <a:bodyPr wrap="square" rtlCol="0">
            <a:spAutoFit/>
          </a:bodyPr>
          <a:lstStyle/>
          <a:p>
            <a:pPr algn="ctr"/>
            <a:r>
              <a:rPr lang="ru-RU" sz="1200" b="1" dirty="0" smtClean="0">
                <a:solidFill>
                  <a:schemeClr val="bg1"/>
                </a:solidFill>
                <a:latin typeface="Arial" pitchFamily="34" charset="0"/>
                <a:cs typeface="Arial" pitchFamily="34" charset="0"/>
              </a:rPr>
              <a:t>Учебный</a:t>
            </a:r>
          </a:p>
          <a:p>
            <a:pPr algn="ctr"/>
            <a:r>
              <a:rPr lang="ru-RU" sz="1200" b="1" dirty="0" smtClean="0">
                <a:solidFill>
                  <a:schemeClr val="bg1"/>
                </a:solidFill>
                <a:latin typeface="Arial" pitchFamily="34" charset="0"/>
                <a:cs typeface="Arial" pitchFamily="34" charset="0"/>
              </a:rPr>
              <a:t> сектор</a:t>
            </a:r>
            <a:endParaRPr lang="ru-RU" sz="1200" b="1" dirty="0">
              <a:solidFill>
                <a:schemeClr val="bg1"/>
              </a:solidFill>
              <a:latin typeface="Arial" pitchFamily="34" charset="0"/>
              <a:cs typeface="Arial" pitchFamily="34" charset="0"/>
            </a:endParaRPr>
          </a:p>
        </p:txBody>
      </p:sp>
      <p:pic>
        <p:nvPicPr>
          <p:cNvPr id="6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59" y="4599963"/>
            <a:ext cx="14271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xt Box 255"/>
          <p:cNvSpPr txBox="1">
            <a:spLocks noChangeArrowheads="1"/>
          </p:cNvSpPr>
          <p:nvPr/>
        </p:nvSpPr>
        <p:spPr bwMode="gray">
          <a:xfrm rot="19577380">
            <a:off x="1105429" y="4921629"/>
            <a:ext cx="930063" cy="430887"/>
          </a:xfrm>
          <a:prstGeom prst="rect">
            <a:avLst/>
          </a:prstGeom>
          <a:noFill/>
          <a:ln w="9525" algn="ctr">
            <a:noFill/>
            <a:miter lim="800000"/>
            <a:headEnd/>
            <a:tailEnd/>
          </a:ln>
          <a:effectLst/>
        </p:spPr>
        <p:txBody>
          <a:bodyPr wrap="none">
            <a:spAutoFit/>
          </a:bodyPr>
          <a:lstStyle/>
          <a:p>
            <a:pPr algn="ctr" eaLnBrk="0" hangingPunct="0"/>
            <a:r>
              <a:rPr lang="ru-RU" sz="1100" b="1" dirty="0" smtClean="0">
                <a:solidFill>
                  <a:srgbClr val="FFFFFF"/>
                </a:solidFill>
                <a:latin typeface="Arial" charset="0"/>
              </a:rPr>
              <a:t>Президент</a:t>
            </a:r>
          </a:p>
          <a:p>
            <a:pPr algn="ctr" eaLnBrk="0" hangingPunct="0"/>
            <a:r>
              <a:rPr lang="ru-RU" sz="1100" b="1" dirty="0" smtClean="0">
                <a:solidFill>
                  <a:srgbClr val="FFFFFF"/>
                </a:solidFill>
                <a:latin typeface="Arial" charset="0"/>
              </a:rPr>
              <a:t> класса</a:t>
            </a:r>
            <a:endParaRPr lang="en-US" sz="1100" b="1" dirty="0">
              <a:solidFill>
                <a:srgbClr val="FFFFFF"/>
              </a:solidFill>
              <a:latin typeface="Arial" charset="0"/>
            </a:endParaRPr>
          </a:p>
        </p:txBody>
      </p:sp>
      <p:pic>
        <p:nvPicPr>
          <p:cNvPr id="6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82" y="3399501"/>
            <a:ext cx="1960067" cy="142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Text Box 265"/>
          <p:cNvSpPr txBox="1">
            <a:spLocks noChangeArrowheads="1"/>
          </p:cNvSpPr>
          <p:nvPr/>
        </p:nvSpPr>
        <p:spPr bwMode="gray">
          <a:xfrm rot="19743464">
            <a:off x="280449" y="3857123"/>
            <a:ext cx="1542409" cy="430887"/>
          </a:xfrm>
          <a:prstGeom prst="rect">
            <a:avLst/>
          </a:prstGeom>
          <a:noFill/>
          <a:ln w="9525" algn="ctr">
            <a:noFill/>
            <a:miter lim="800000"/>
            <a:headEnd/>
            <a:tailEnd/>
          </a:ln>
          <a:effectLst/>
        </p:spPr>
        <p:txBody>
          <a:bodyPr wrap="none">
            <a:spAutoFit/>
          </a:bodyPr>
          <a:lstStyle/>
          <a:p>
            <a:pPr algn="ctr" eaLnBrk="0" hangingPunct="0"/>
            <a:r>
              <a:rPr lang="ru-RU" sz="1100" b="1" dirty="0" smtClean="0">
                <a:solidFill>
                  <a:srgbClr val="FFFFFF"/>
                </a:solidFill>
                <a:latin typeface="Arial" charset="0"/>
              </a:rPr>
              <a:t>Совет</a:t>
            </a:r>
          </a:p>
          <a:p>
            <a:pPr algn="ctr" eaLnBrk="0" hangingPunct="0"/>
            <a:r>
              <a:rPr lang="ru-RU" sz="1100" b="1" dirty="0" smtClean="0">
                <a:solidFill>
                  <a:srgbClr val="FFFFFF"/>
                </a:solidFill>
                <a:latin typeface="Arial" charset="0"/>
              </a:rPr>
              <a:t> старшеклассников</a:t>
            </a:r>
            <a:endParaRPr lang="en-US" sz="1100" b="1" dirty="0">
              <a:solidFill>
                <a:srgbClr val="FFFFFF"/>
              </a:solidFill>
              <a:latin typeface="Arial" charset="0"/>
            </a:endParaRPr>
          </a:p>
        </p:txBody>
      </p:sp>
      <p:pic>
        <p:nvPicPr>
          <p:cNvPr id="6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9947" y="4475690"/>
            <a:ext cx="1546550" cy="117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Box 111"/>
          <p:cNvSpPr txBox="1"/>
          <p:nvPr/>
        </p:nvSpPr>
        <p:spPr>
          <a:xfrm rot="19702695">
            <a:off x="2357616" y="4821482"/>
            <a:ext cx="1513190" cy="461665"/>
          </a:xfrm>
          <a:prstGeom prst="rect">
            <a:avLst/>
          </a:prstGeom>
          <a:noFill/>
        </p:spPr>
        <p:txBody>
          <a:bodyPr wrap="square" rtlCol="0">
            <a:spAutoFit/>
          </a:bodyPr>
          <a:lstStyle/>
          <a:p>
            <a:pPr algn="ctr"/>
            <a:r>
              <a:rPr lang="ru-RU" sz="1200" b="1" dirty="0" smtClean="0">
                <a:solidFill>
                  <a:schemeClr val="bg1"/>
                </a:solidFill>
                <a:latin typeface="Arial" pitchFamily="34" charset="0"/>
                <a:cs typeface="Arial" pitchFamily="34" charset="0"/>
              </a:rPr>
              <a:t>Учебный</a:t>
            </a:r>
          </a:p>
          <a:p>
            <a:pPr algn="ctr"/>
            <a:r>
              <a:rPr lang="ru-RU" sz="1200" b="1" dirty="0" smtClean="0">
                <a:solidFill>
                  <a:schemeClr val="bg1"/>
                </a:solidFill>
                <a:latin typeface="Arial" pitchFamily="34" charset="0"/>
                <a:cs typeface="Arial" pitchFamily="34" charset="0"/>
              </a:rPr>
              <a:t> сектор класса</a:t>
            </a:r>
            <a:endParaRPr lang="ru-RU" sz="1200" b="1" dirty="0">
              <a:solidFill>
                <a:schemeClr val="bg1"/>
              </a:solidFill>
              <a:latin typeface="Arial" pitchFamily="34" charset="0"/>
              <a:cs typeface="Arial" pitchFamily="34" charset="0"/>
            </a:endParaRPr>
          </a:p>
        </p:txBody>
      </p:sp>
      <p:pic>
        <p:nvPicPr>
          <p:cNvPr id="7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797" y="3427941"/>
            <a:ext cx="1695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8" name="Прямая соединительная линия 77"/>
          <p:cNvCxnSpPr/>
          <p:nvPr/>
        </p:nvCxnSpPr>
        <p:spPr>
          <a:xfrm>
            <a:off x="6228184" y="3356992"/>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rot="19691816">
            <a:off x="5608191" y="3852745"/>
            <a:ext cx="1482061" cy="461665"/>
          </a:xfrm>
          <a:prstGeom prst="rect">
            <a:avLst/>
          </a:prstGeom>
          <a:noFill/>
        </p:spPr>
        <p:txBody>
          <a:bodyPr wrap="square" rtlCol="0">
            <a:spAutoFit/>
          </a:bodyPr>
          <a:lstStyle/>
          <a:p>
            <a:pPr algn="ctr"/>
            <a:r>
              <a:rPr lang="ru-RU" sz="1200" b="1" dirty="0" err="1" smtClean="0">
                <a:solidFill>
                  <a:schemeClr val="bg1"/>
                </a:solidFill>
                <a:latin typeface="Arial" pitchFamily="34" charset="0"/>
                <a:cs typeface="Arial" pitchFamily="34" charset="0"/>
              </a:rPr>
              <a:t>Медиацентр</a:t>
            </a:r>
            <a:r>
              <a:rPr lang="ru-RU" sz="1200" b="1" dirty="0" smtClean="0">
                <a:solidFill>
                  <a:schemeClr val="bg1"/>
                </a:solidFill>
                <a:latin typeface="Arial" pitchFamily="34" charset="0"/>
                <a:cs typeface="Arial" pitchFamily="34" charset="0"/>
              </a:rPr>
              <a:t> «</a:t>
            </a:r>
            <a:r>
              <a:rPr lang="en-US" sz="1200" b="1" dirty="0" smtClean="0">
                <a:solidFill>
                  <a:schemeClr val="bg1"/>
                </a:solidFill>
                <a:latin typeface="Arial" pitchFamily="34" charset="0"/>
                <a:cs typeface="Arial" pitchFamily="34" charset="0"/>
              </a:rPr>
              <a:t>SNS</a:t>
            </a:r>
            <a:r>
              <a:rPr lang="ru-RU" sz="1200" b="1" dirty="0" smtClean="0">
                <a:solidFill>
                  <a:schemeClr val="bg1"/>
                </a:solidFill>
                <a:latin typeface="Arial" pitchFamily="34" charset="0"/>
                <a:cs typeface="Arial" pitchFamily="34" charset="0"/>
              </a:rPr>
              <a:t>»</a:t>
            </a:r>
            <a:endParaRPr lang="ru-RU" sz="1200" b="1" dirty="0">
              <a:solidFill>
                <a:schemeClr val="bg1"/>
              </a:solidFill>
              <a:latin typeface="Arial" pitchFamily="34" charset="0"/>
              <a:cs typeface="Arial" pitchFamily="34" charset="0"/>
            </a:endParaRPr>
          </a:p>
        </p:txBody>
      </p:sp>
      <p:cxnSp>
        <p:nvCxnSpPr>
          <p:cNvPr id="96" name="Прямая соединительная линия 95"/>
          <p:cNvCxnSpPr/>
          <p:nvPr/>
        </p:nvCxnSpPr>
        <p:spPr>
          <a:xfrm>
            <a:off x="8316416" y="3356992"/>
            <a:ext cx="0" cy="504056"/>
          </a:xfrm>
          <a:prstGeom prst="line">
            <a:avLst/>
          </a:prstGeom>
        </p:spPr>
        <p:style>
          <a:lnRef idx="1">
            <a:schemeClr val="accent1"/>
          </a:lnRef>
          <a:fillRef idx="0">
            <a:schemeClr val="accent1"/>
          </a:fillRef>
          <a:effectRef idx="0">
            <a:schemeClr val="accent1"/>
          </a:effectRef>
          <a:fontRef idx="minor">
            <a:schemeClr val="tx1"/>
          </a:fontRef>
        </p:style>
      </p:cxnSp>
      <p:pic>
        <p:nvPicPr>
          <p:cNvPr id="10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385" y="3509021"/>
            <a:ext cx="1695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366" y="4635404"/>
            <a:ext cx="14271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8" name="Прямая соединительная линия 107"/>
          <p:cNvCxnSpPr/>
          <p:nvPr/>
        </p:nvCxnSpPr>
        <p:spPr>
          <a:xfrm>
            <a:off x="6228184" y="4582910"/>
            <a:ext cx="0" cy="136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a:off x="8316416" y="4405961"/>
            <a:ext cx="0" cy="436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a:endCxn id="171" idx="3"/>
          </p:cNvCxnSpPr>
          <p:nvPr/>
        </p:nvCxnSpPr>
        <p:spPr>
          <a:xfrm flipH="1">
            <a:off x="7559794" y="4820296"/>
            <a:ext cx="756624" cy="32714"/>
          </a:xfrm>
          <a:prstGeom prst="line">
            <a:avLst/>
          </a:prstGeom>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rot="19691816">
            <a:off x="7316779" y="4044169"/>
            <a:ext cx="1482061" cy="276999"/>
          </a:xfrm>
          <a:prstGeom prst="rect">
            <a:avLst/>
          </a:prstGeom>
          <a:noFill/>
        </p:spPr>
        <p:txBody>
          <a:bodyPr wrap="square" rtlCol="0">
            <a:spAutoFit/>
          </a:bodyPr>
          <a:lstStyle/>
          <a:p>
            <a:pPr algn="ctr"/>
            <a:r>
              <a:rPr lang="en-US" sz="1200" b="1" dirty="0" smtClean="0">
                <a:solidFill>
                  <a:schemeClr val="bg1"/>
                </a:solidFill>
                <a:latin typeface="Arial" pitchFamily="34" charset="0"/>
                <a:cs typeface="Arial" pitchFamily="34" charset="0"/>
              </a:rPr>
              <a:t>C</a:t>
            </a:r>
            <a:r>
              <a:rPr lang="ru-RU" sz="1200" b="1" dirty="0" err="1" smtClean="0">
                <a:solidFill>
                  <a:schemeClr val="bg1"/>
                </a:solidFill>
                <a:latin typeface="Arial" pitchFamily="34" charset="0"/>
                <a:cs typeface="Arial" pitchFamily="34" charset="0"/>
              </a:rPr>
              <a:t>ектор</a:t>
            </a:r>
            <a:r>
              <a:rPr lang="en-US" sz="1200" b="1" dirty="0" smtClean="0">
                <a:solidFill>
                  <a:schemeClr val="bg1"/>
                </a:solidFill>
                <a:latin typeface="Arial" pitchFamily="34" charset="0"/>
                <a:cs typeface="Arial" pitchFamily="34" charset="0"/>
              </a:rPr>
              <a:t> </a:t>
            </a:r>
            <a:r>
              <a:rPr lang="ru-RU" sz="1200" b="1" dirty="0" smtClean="0">
                <a:solidFill>
                  <a:schemeClr val="bg1"/>
                </a:solidFill>
                <a:latin typeface="Arial" pitchFamily="34" charset="0"/>
                <a:cs typeface="Arial" pitchFamily="34" charset="0"/>
              </a:rPr>
              <a:t> ЗОЖ</a:t>
            </a:r>
            <a:endParaRPr lang="ru-RU" sz="1200" b="1" dirty="0">
              <a:solidFill>
                <a:schemeClr val="bg1"/>
              </a:solidFill>
              <a:latin typeface="Arial" pitchFamily="34" charset="0"/>
              <a:cs typeface="Arial" pitchFamily="34" charset="0"/>
            </a:endParaRPr>
          </a:p>
        </p:txBody>
      </p:sp>
      <p:sp>
        <p:nvSpPr>
          <p:cNvPr id="171" name="TextBox 170"/>
          <p:cNvSpPr txBox="1"/>
          <p:nvPr/>
        </p:nvSpPr>
        <p:spPr>
          <a:xfrm rot="19776843">
            <a:off x="6179522" y="4997007"/>
            <a:ext cx="1482061" cy="461665"/>
          </a:xfrm>
          <a:prstGeom prst="rect">
            <a:avLst/>
          </a:prstGeom>
          <a:noFill/>
        </p:spPr>
        <p:txBody>
          <a:bodyPr wrap="square" rtlCol="0">
            <a:spAutoFit/>
          </a:bodyPr>
          <a:lstStyle/>
          <a:p>
            <a:pPr algn="ctr"/>
            <a:r>
              <a:rPr lang="ru-RU" sz="1200" b="1" dirty="0" smtClean="0">
                <a:solidFill>
                  <a:schemeClr val="bg1"/>
                </a:solidFill>
                <a:latin typeface="Arial" pitchFamily="34" charset="0"/>
                <a:cs typeface="Arial" pitchFamily="34" charset="0"/>
              </a:rPr>
              <a:t>Сектор ЗОЖ класса</a:t>
            </a:r>
            <a:endParaRPr lang="ru-RU" sz="1200" b="1" dirty="0">
              <a:solidFill>
                <a:schemeClr val="bg1"/>
              </a:solidFill>
              <a:latin typeface="Arial" pitchFamily="34" charset="0"/>
              <a:cs typeface="Arial" pitchFamily="34" charset="0"/>
            </a:endParaRPr>
          </a:p>
        </p:txBody>
      </p:sp>
      <p:cxnSp>
        <p:nvCxnSpPr>
          <p:cNvPr id="141" name="Прямая соединительная линия 140"/>
          <p:cNvCxnSpPr/>
          <p:nvPr/>
        </p:nvCxnSpPr>
        <p:spPr>
          <a:xfrm flipH="1">
            <a:off x="7071041" y="5241350"/>
            <a:ext cx="222206" cy="6477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39552" y="260648"/>
            <a:ext cx="8424936" cy="369332"/>
          </a:xfrm>
          <a:prstGeom prst="rect">
            <a:avLst/>
          </a:prstGeom>
          <a:noFill/>
        </p:spPr>
        <p:txBody>
          <a:bodyPr wrap="square" rtlCol="0">
            <a:spAutoFit/>
          </a:bodyPr>
          <a:lstStyle/>
          <a:p>
            <a:r>
              <a:rPr lang="ru-RU" b="1" dirty="0" smtClean="0">
                <a:solidFill>
                  <a:schemeClr val="accent2">
                    <a:lumMod val="75000"/>
                  </a:schemeClr>
                </a:solidFill>
                <a:latin typeface="Monotype Corsiva" pitchFamily="66" charset="0"/>
              </a:rPr>
              <a:t>      Результаты </a:t>
            </a:r>
            <a:r>
              <a:rPr lang="ru-RU" b="1" dirty="0" smtClean="0">
                <a:solidFill>
                  <a:schemeClr val="accent2">
                    <a:lumMod val="75000"/>
                  </a:schemeClr>
                </a:solidFill>
                <a:latin typeface="Monotype Corsiva" pitchFamily="66" charset="0"/>
              </a:rPr>
              <a:t>достижений учащихся школы – гимназии № 6 им. Абая </a:t>
            </a:r>
            <a:r>
              <a:rPr lang="ru-RU" b="1" dirty="0" err="1" smtClean="0">
                <a:solidFill>
                  <a:schemeClr val="accent2">
                    <a:lumMod val="75000"/>
                  </a:schemeClr>
                </a:solidFill>
                <a:latin typeface="Monotype Corsiva" pitchFamily="66" charset="0"/>
              </a:rPr>
              <a:t>Кунанбаева</a:t>
            </a:r>
            <a:endParaRPr lang="ru-RU" b="1" dirty="0">
              <a:solidFill>
                <a:schemeClr val="accent2">
                  <a:lumMod val="75000"/>
                </a:schemeClr>
              </a:solidFill>
              <a:latin typeface="Monotype Corsiva" pitchFamily="66" charset="0"/>
            </a:endParaRPr>
          </a:p>
        </p:txBody>
      </p:sp>
      <p:cxnSp>
        <p:nvCxnSpPr>
          <p:cNvPr id="33" name="Прямая соединительная линия 32"/>
          <p:cNvCxnSpPr/>
          <p:nvPr/>
        </p:nvCxnSpPr>
        <p:spPr>
          <a:xfrm>
            <a:off x="539552" y="629980"/>
            <a:ext cx="7632848"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88019" y="614358"/>
            <a:ext cx="3744416" cy="307777"/>
          </a:xfrm>
          <a:prstGeom prst="rect">
            <a:avLst/>
          </a:prstGeom>
          <a:noFill/>
        </p:spPr>
        <p:txBody>
          <a:bodyPr wrap="square" rtlCol="0">
            <a:spAutoFit/>
          </a:bodyPr>
          <a:lstStyle/>
          <a:p>
            <a:pPr algn="ctr"/>
            <a:r>
              <a:rPr lang="ru-RU" sz="1400" b="1" i="1" dirty="0" smtClean="0">
                <a:solidFill>
                  <a:schemeClr val="accent2">
                    <a:lumMod val="75000"/>
                  </a:schemeClr>
                </a:solidFill>
              </a:rPr>
              <a:t>2018-2019    учебный год</a:t>
            </a:r>
            <a:endParaRPr lang="ru-RU" b="1" i="1" dirty="0">
              <a:solidFill>
                <a:schemeClr val="accent2">
                  <a:lumMod val="75000"/>
                </a:schemeClr>
              </a:solidFill>
            </a:endParaRPr>
          </a:p>
        </p:txBody>
      </p:sp>
      <p:pic>
        <p:nvPicPr>
          <p:cNvPr id="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76" y="915730"/>
            <a:ext cx="1262859" cy="158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descr="C:\Users\Admin\Desktop\58543403_652595128497900_1022979253341257728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75" y="3645024"/>
            <a:ext cx="1262859" cy="168301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95052" y="5328035"/>
            <a:ext cx="1262859" cy="1384995"/>
          </a:xfrm>
          <a:prstGeom prst="rect">
            <a:avLst/>
          </a:prstGeom>
          <a:noFill/>
        </p:spPr>
        <p:txBody>
          <a:bodyPr wrap="square" rtlCol="0">
            <a:spAutoFit/>
          </a:bodyPr>
          <a:lstStyle/>
          <a:p>
            <a:pPr algn="ctr"/>
            <a:r>
              <a:rPr lang="en-US" sz="1050" dirty="0" smtClean="0"/>
              <a:t>II </a:t>
            </a:r>
            <a:r>
              <a:rPr lang="ru-RU" sz="1050" dirty="0" smtClean="0"/>
              <a:t> место на международном хореографическом конкурсе  г. Караганда  танцевальный коллектив ШГ6 «</a:t>
            </a:r>
            <a:r>
              <a:rPr lang="ru-RU" sz="1050" dirty="0" err="1" smtClean="0"/>
              <a:t>Эклекто</a:t>
            </a:r>
            <a:r>
              <a:rPr lang="ru-RU" sz="1050" dirty="0" smtClean="0"/>
              <a:t>»</a:t>
            </a:r>
            <a:endParaRPr lang="ru-RU" sz="1050" dirty="0"/>
          </a:p>
        </p:txBody>
      </p:sp>
      <p:sp>
        <p:nvSpPr>
          <p:cNvPr id="38" name="TextBox 37"/>
          <p:cNvSpPr txBox="1"/>
          <p:nvPr/>
        </p:nvSpPr>
        <p:spPr>
          <a:xfrm>
            <a:off x="171008" y="2475473"/>
            <a:ext cx="1274002" cy="1169551"/>
          </a:xfrm>
          <a:prstGeom prst="rect">
            <a:avLst/>
          </a:prstGeom>
          <a:noFill/>
        </p:spPr>
        <p:txBody>
          <a:bodyPr wrap="square" rtlCol="0">
            <a:spAutoFit/>
          </a:bodyPr>
          <a:lstStyle/>
          <a:p>
            <a:pPr algn="ctr"/>
            <a:r>
              <a:rPr lang="ru-RU" sz="1000" dirty="0" smtClean="0"/>
              <a:t>Гран-при в городском конкурсе - смотре художественной самодеятельности среди школ</a:t>
            </a:r>
          </a:p>
          <a:p>
            <a:pPr algn="ctr"/>
            <a:r>
              <a:rPr lang="ru-RU" sz="1000" dirty="0" smtClean="0"/>
              <a:t> г. </a:t>
            </a:r>
            <a:r>
              <a:rPr lang="ru-RU" sz="1000" dirty="0" err="1" smtClean="0"/>
              <a:t>Степногорска</a:t>
            </a:r>
            <a:endParaRPr lang="ru-RU" sz="1000" dirty="0"/>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505" y="895897"/>
            <a:ext cx="1130190" cy="157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742520" y="2546333"/>
            <a:ext cx="1440160" cy="769441"/>
          </a:xfrm>
          <a:prstGeom prst="rect">
            <a:avLst/>
          </a:prstGeom>
          <a:noFill/>
        </p:spPr>
        <p:txBody>
          <a:bodyPr wrap="square" rtlCol="0">
            <a:spAutoFit/>
          </a:bodyPr>
          <a:lstStyle/>
          <a:p>
            <a:pPr algn="ctr"/>
            <a:r>
              <a:rPr lang="en-US" sz="1100" dirty="0" smtClean="0"/>
              <a:t>II</a:t>
            </a:r>
            <a:r>
              <a:rPr lang="kk-KZ" sz="1100" dirty="0" smtClean="0"/>
              <a:t> место в областном конкурсе </a:t>
            </a:r>
            <a:r>
              <a:rPr lang="ru-RU" sz="1100" dirty="0"/>
              <a:t>«</a:t>
            </a:r>
            <a:r>
              <a:rPr lang="ru-RU" sz="1100" dirty="0" err="1"/>
              <a:t>Отаныма</a:t>
            </a:r>
            <a:r>
              <a:rPr lang="ru-RU" sz="1100" dirty="0"/>
              <a:t> </a:t>
            </a:r>
            <a:r>
              <a:rPr lang="ru-RU" sz="1100" dirty="0" err="1"/>
              <a:t>деген</a:t>
            </a:r>
            <a:r>
              <a:rPr lang="ru-RU" sz="1100" dirty="0"/>
              <a:t> </a:t>
            </a:r>
            <a:r>
              <a:rPr lang="ru-RU" sz="1100" dirty="0" err="1"/>
              <a:t>менің</a:t>
            </a:r>
            <a:r>
              <a:rPr lang="ru-RU" sz="1100" dirty="0"/>
              <a:t> </a:t>
            </a:r>
            <a:r>
              <a:rPr lang="ru-RU" sz="1100" dirty="0" err="1" smtClean="0"/>
              <a:t>бастамам</a:t>
            </a:r>
            <a:r>
              <a:rPr lang="ru-RU" sz="1100" dirty="0" smtClean="0"/>
              <a:t>»</a:t>
            </a:r>
            <a:endParaRPr lang="ru-RU" sz="1100" dirty="0"/>
          </a:p>
        </p:txBody>
      </p:sp>
      <p:pic>
        <p:nvPicPr>
          <p:cNvPr id="41" name="Picture 4" descr="Возможно, это изображение (8 человек и люди улыбаютс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0942" y="3633357"/>
            <a:ext cx="1894146" cy="1591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929643" y="5328035"/>
            <a:ext cx="1728192" cy="600164"/>
          </a:xfrm>
          <a:prstGeom prst="rect">
            <a:avLst/>
          </a:prstGeom>
          <a:noFill/>
        </p:spPr>
        <p:txBody>
          <a:bodyPr wrap="square" rtlCol="0">
            <a:spAutoFit/>
          </a:bodyPr>
          <a:lstStyle/>
          <a:p>
            <a:pPr algn="ctr"/>
            <a:r>
              <a:rPr lang="en-US" sz="1100" dirty="0" smtClean="0"/>
              <a:t>II, III</a:t>
            </a:r>
            <a:r>
              <a:rPr lang="kk-KZ" sz="1100" dirty="0" smtClean="0"/>
              <a:t> место в областной экологической олимпиаде</a:t>
            </a:r>
            <a:endParaRPr lang="ru-RU" sz="1100" dirty="0"/>
          </a:p>
        </p:txBody>
      </p:sp>
      <p:pic>
        <p:nvPicPr>
          <p:cNvPr id="43" name="Picture 6" descr="Возможно, это изображение (3 человек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5637" y="3681869"/>
            <a:ext cx="1174109" cy="156547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3890560" y="5340930"/>
            <a:ext cx="1127114" cy="769441"/>
          </a:xfrm>
          <a:prstGeom prst="rect">
            <a:avLst/>
          </a:prstGeom>
          <a:noFill/>
        </p:spPr>
        <p:txBody>
          <a:bodyPr wrap="square" rtlCol="0">
            <a:spAutoFit/>
          </a:bodyPr>
          <a:lstStyle/>
          <a:p>
            <a:pPr algn="ctr"/>
            <a:r>
              <a:rPr lang="en-US" sz="1100" dirty="0" smtClean="0"/>
              <a:t>III </a:t>
            </a:r>
            <a:r>
              <a:rPr lang="ru-RU" sz="1100" dirty="0" smtClean="0"/>
              <a:t>место </a:t>
            </a:r>
            <a:r>
              <a:rPr lang="ru-RU" sz="1100" dirty="0" smtClean="0"/>
              <a:t>на </a:t>
            </a:r>
            <a:r>
              <a:rPr lang="ru-RU" sz="1100" dirty="0" smtClean="0"/>
              <a:t>областной выставке ДПИ «</a:t>
            </a:r>
            <a:r>
              <a:rPr lang="kk-KZ" sz="1100" dirty="0" smtClean="0"/>
              <a:t>Тарих ізімен</a:t>
            </a:r>
            <a:r>
              <a:rPr lang="ru-RU" sz="1100" dirty="0" smtClean="0"/>
              <a:t>»</a:t>
            </a:r>
            <a:endParaRPr lang="ru-RU" sz="1100" dirty="0"/>
          </a:p>
        </p:txBody>
      </p:sp>
      <p:pic>
        <p:nvPicPr>
          <p:cNvPr id="4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8888" y="913625"/>
            <a:ext cx="1116628" cy="158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3306064" y="2534192"/>
            <a:ext cx="1116628" cy="938719"/>
          </a:xfrm>
          <a:prstGeom prst="rect">
            <a:avLst/>
          </a:prstGeom>
          <a:noFill/>
        </p:spPr>
        <p:txBody>
          <a:bodyPr wrap="square" rtlCol="0">
            <a:spAutoFit/>
          </a:bodyPr>
          <a:lstStyle/>
          <a:p>
            <a:pPr algn="ctr"/>
            <a:r>
              <a:rPr lang="en-US" sz="1100" dirty="0" smtClean="0"/>
              <a:t>I </a:t>
            </a:r>
            <a:r>
              <a:rPr lang="ru-RU" sz="1100" dirty="0" smtClean="0"/>
              <a:t>место в городской семейной спартакиаде «Ура! Игра!»</a:t>
            </a:r>
            <a:endParaRPr lang="ru-RU" sz="1100" dirty="0"/>
          </a:p>
        </p:txBody>
      </p:sp>
      <p:pic>
        <p:nvPicPr>
          <p:cNvPr id="4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4487" y="931276"/>
            <a:ext cx="1095088" cy="157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4677613" y="2546333"/>
            <a:ext cx="1226048" cy="769441"/>
          </a:xfrm>
          <a:prstGeom prst="rect">
            <a:avLst/>
          </a:prstGeom>
          <a:noFill/>
        </p:spPr>
        <p:txBody>
          <a:bodyPr wrap="square" rtlCol="0">
            <a:spAutoFit/>
          </a:bodyPr>
          <a:lstStyle/>
          <a:p>
            <a:pPr algn="ctr"/>
            <a:r>
              <a:rPr lang="en-US" sz="1100" dirty="0" smtClean="0"/>
              <a:t>I</a:t>
            </a:r>
            <a:r>
              <a:rPr lang="kk-KZ" sz="1100" dirty="0" smtClean="0"/>
              <a:t> место </a:t>
            </a:r>
            <a:r>
              <a:rPr lang="kk-KZ" sz="1100" dirty="0" smtClean="0"/>
              <a:t>на </a:t>
            </a:r>
            <a:r>
              <a:rPr lang="kk-KZ" sz="1100" dirty="0" smtClean="0"/>
              <a:t>Международном </a:t>
            </a:r>
            <a:r>
              <a:rPr lang="kk-KZ" sz="1100" dirty="0" smtClean="0"/>
              <a:t>конкурсе-фестивале</a:t>
            </a:r>
            <a:endParaRPr lang="ru-RU" sz="1100" dirty="0"/>
          </a:p>
        </p:txBody>
      </p:sp>
      <p:pic>
        <p:nvPicPr>
          <p:cNvPr id="4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6177" y="968262"/>
            <a:ext cx="1080120" cy="153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6108758" y="2546333"/>
            <a:ext cx="1127539" cy="938719"/>
          </a:xfrm>
          <a:prstGeom prst="rect">
            <a:avLst/>
          </a:prstGeom>
          <a:noFill/>
        </p:spPr>
        <p:txBody>
          <a:bodyPr wrap="square" rtlCol="0">
            <a:spAutoFit/>
          </a:bodyPr>
          <a:lstStyle/>
          <a:p>
            <a:pPr algn="ctr"/>
            <a:r>
              <a:rPr lang="en-US" sz="1100" dirty="0" smtClean="0"/>
              <a:t>I</a:t>
            </a:r>
            <a:r>
              <a:rPr lang="ru-RU" sz="1100" dirty="0" smtClean="0"/>
              <a:t> место </a:t>
            </a:r>
            <a:r>
              <a:rPr lang="ru-RU" sz="1100" dirty="0" smtClean="0"/>
              <a:t>на </a:t>
            </a:r>
            <a:r>
              <a:rPr lang="ru-RU" sz="1100" dirty="0" smtClean="0"/>
              <a:t>городском  фестивале-конкурсе «</a:t>
            </a:r>
            <a:r>
              <a:rPr lang="en-US" sz="1100" dirty="0" smtClean="0"/>
              <a:t>Dance drive</a:t>
            </a:r>
            <a:r>
              <a:rPr lang="ru-RU" sz="1100" dirty="0" smtClean="0"/>
              <a:t>»</a:t>
            </a:r>
            <a:endParaRPr lang="ru-RU" sz="1100" dirty="0"/>
          </a:p>
        </p:txBody>
      </p:sp>
      <p:pic>
        <p:nvPicPr>
          <p:cNvPr id="51"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9241" y="953939"/>
            <a:ext cx="1130551" cy="154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7651677" y="2525361"/>
            <a:ext cx="1061448" cy="1107996"/>
          </a:xfrm>
          <a:prstGeom prst="rect">
            <a:avLst/>
          </a:prstGeom>
          <a:noFill/>
        </p:spPr>
        <p:txBody>
          <a:bodyPr wrap="square" rtlCol="0">
            <a:spAutoFit/>
          </a:bodyPr>
          <a:lstStyle/>
          <a:p>
            <a:pPr algn="ctr"/>
            <a:r>
              <a:rPr lang="en-US" sz="1100" dirty="0" smtClean="0"/>
              <a:t>I</a:t>
            </a:r>
            <a:r>
              <a:rPr lang="ru-RU" sz="1100" dirty="0" smtClean="0"/>
              <a:t> место на </a:t>
            </a:r>
            <a:r>
              <a:rPr lang="en-US" sz="1100" dirty="0" smtClean="0"/>
              <a:t> III</a:t>
            </a:r>
            <a:r>
              <a:rPr lang="kk-KZ" sz="1100" dirty="0" smtClean="0"/>
              <a:t> городском медиа фестивале </a:t>
            </a:r>
            <a:r>
              <a:rPr lang="ru-RU" sz="1100" dirty="0" smtClean="0"/>
              <a:t>«Хрустальным пером»</a:t>
            </a:r>
            <a:endParaRPr lang="ru-RU" sz="1100" dirty="0"/>
          </a:p>
        </p:txBody>
      </p:sp>
      <p:pic>
        <p:nvPicPr>
          <p:cNvPr id="53" name="Picture 14" descr="Возможно, это изображение (5 человек)"/>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0366" y="3687906"/>
            <a:ext cx="1976783" cy="1482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479504" y="5178384"/>
            <a:ext cx="1296144" cy="1107996"/>
          </a:xfrm>
          <a:prstGeom prst="rect">
            <a:avLst/>
          </a:prstGeom>
          <a:noFill/>
        </p:spPr>
        <p:txBody>
          <a:bodyPr wrap="square" rtlCol="0">
            <a:spAutoFit/>
          </a:bodyPr>
          <a:lstStyle/>
          <a:p>
            <a:pPr algn="ctr"/>
            <a:r>
              <a:rPr lang="en-US" sz="1100" dirty="0" smtClean="0"/>
              <a:t>I,II, III </a:t>
            </a:r>
            <a:r>
              <a:rPr lang="ru-RU" sz="1100" dirty="0" smtClean="0"/>
              <a:t>место в первенстве по Президентским тестам среди учащихся школ </a:t>
            </a:r>
          </a:p>
          <a:p>
            <a:pPr algn="ctr"/>
            <a:r>
              <a:rPr lang="ru-RU" sz="1100" dirty="0" smtClean="0"/>
              <a:t>г. </a:t>
            </a:r>
            <a:r>
              <a:rPr lang="ru-RU" sz="1100" dirty="0" err="1" smtClean="0"/>
              <a:t>Степногорска</a:t>
            </a:r>
            <a:endParaRPr lang="ru-RU" sz="1100" dirty="0"/>
          </a:p>
        </p:txBody>
      </p:sp>
      <p:pic>
        <p:nvPicPr>
          <p:cNvPr id="55"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12339" y="3687495"/>
            <a:ext cx="1749688" cy="18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7543665" y="5527153"/>
            <a:ext cx="1277472" cy="769441"/>
          </a:xfrm>
          <a:prstGeom prst="rect">
            <a:avLst/>
          </a:prstGeom>
          <a:noFill/>
        </p:spPr>
        <p:txBody>
          <a:bodyPr wrap="square" rtlCol="0">
            <a:spAutoFit/>
          </a:bodyPr>
          <a:lstStyle/>
          <a:p>
            <a:pPr algn="ctr"/>
            <a:r>
              <a:rPr lang="en-US" sz="1100" dirty="0" smtClean="0"/>
              <a:t>I, II, III</a:t>
            </a:r>
            <a:r>
              <a:rPr lang="ru-RU" sz="1100" dirty="0" smtClean="0"/>
              <a:t> место в городских соревнованиях по </a:t>
            </a:r>
            <a:r>
              <a:rPr lang="ru-RU" sz="1100" dirty="0"/>
              <a:t>"</a:t>
            </a:r>
            <a:r>
              <a:rPr lang="ru-RU" sz="1100" dirty="0" err="1"/>
              <a:t>тогызкумалаку</a:t>
            </a:r>
            <a:r>
              <a:rPr lang="ru-RU" sz="1100" dirty="0"/>
              <a:t> "</a:t>
            </a:r>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txBody>
          <a:bodyPr/>
          <a:lstStyle/>
          <a:p>
            <a:endParaRPr lang="ru-RU" dirty="0"/>
          </a:p>
        </p:txBody>
      </p:sp>
      <p:sp>
        <p:nvSpPr>
          <p:cNvPr id="5" name="Объект 2"/>
          <p:cNvSpPr>
            <a:spLocks noGrp="1"/>
          </p:cNvSpPr>
          <p:nvPr>
            <p:ph idx="1"/>
          </p:nvPr>
        </p:nvSpPr>
        <p:spPr>
          <a:xfrm>
            <a:off x="457200" y="1600200"/>
            <a:ext cx="8229600" cy="4525963"/>
          </a:xfrm>
        </p:spPr>
        <p:txBody>
          <a:bodyPr/>
          <a:lstStyle/>
          <a:p>
            <a:endParaRPr lang="ru-RU" dirty="0"/>
          </a:p>
        </p:txBody>
      </p:sp>
      <p:sp>
        <p:nvSpPr>
          <p:cNvPr id="6" name="TextBox 5"/>
          <p:cNvSpPr txBox="1"/>
          <p:nvPr/>
        </p:nvSpPr>
        <p:spPr>
          <a:xfrm>
            <a:off x="539552" y="260648"/>
            <a:ext cx="8424936" cy="369332"/>
          </a:xfrm>
          <a:prstGeom prst="rect">
            <a:avLst/>
          </a:prstGeom>
          <a:noFill/>
        </p:spPr>
        <p:txBody>
          <a:bodyPr wrap="square" rtlCol="0">
            <a:spAutoFit/>
          </a:bodyPr>
          <a:lstStyle/>
          <a:p>
            <a:r>
              <a:rPr lang="ru-RU" b="1" dirty="0" smtClean="0">
                <a:solidFill>
                  <a:schemeClr val="accent2">
                    <a:lumMod val="75000"/>
                  </a:schemeClr>
                </a:solidFill>
                <a:latin typeface="Monotype Corsiva" pitchFamily="66" charset="0"/>
              </a:rPr>
              <a:t>Результаты достижений учащихся школы – гимназии № 6 им. Абая </a:t>
            </a:r>
            <a:r>
              <a:rPr lang="ru-RU" b="1" dirty="0" err="1" smtClean="0">
                <a:solidFill>
                  <a:schemeClr val="accent2">
                    <a:lumMod val="75000"/>
                  </a:schemeClr>
                </a:solidFill>
                <a:latin typeface="Monotype Corsiva" pitchFamily="66" charset="0"/>
              </a:rPr>
              <a:t>Кунанбаева</a:t>
            </a:r>
            <a:endParaRPr lang="ru-RU" b="1" dirty="0">
              <a:solidFill>
                <a:schemeClr val="accent2">
                  <a:lumMod val="75000"/>
                </a:schemeClr>
              </a:solidFill>
              <a:latin typeface="Monotype Corsiva" pitchFamily="66" charset="0"/>
            </a:endParaRPr>
          </a:p>
        </p:txBody>
      </p:sp>
      <p:cxnSp>
        <p:nvCxnSpPr>
          <p:cNvPr id="7" name="Прямая соединительная линия 6"/>
          <p:cNvCxnSpPr/>
          <p:nvPr/>
        </p:nvCxnSpPr>
        <p:spPr>
          <a:xfrm>
            <a:off x="539552" y="629980"/>
            <a:ext cx="7632848"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55776" y="625515"/>
            <a:ext cx="3744416" cy="307777"/>
          </a:xfrm>
          <a:prstGeom prst="rect">
            <a:avLst/>
          </a:prstGeom>
          <a:noFill/>
        </p:spPr>
        <p:txBody>
          <a:bodyPr wrap="square" rtlCol="0">
            <a:spAutoFit/>
          </a:bodyPr>
          <a:lstStyle/>
          <a:p>
            <a:pPr algn="ctr"/>
            <a:r>
              <a:rPr lang="ru-RU" sz="1400" b="1" dirty="0" smtClean="0">
                <a:solidFill>
                  <a:schemeClr val="accent2">
                    <a:lumMod val="75000"/>
                  </a:schemeClr>
                </a:solidFill>
              </a:rPr>
              <a:t>2019-2020    учебный год</a:t>
            </a:r>
            <a:endParaRPr lang="ru-RU" sz="1400" b="1" dirty="0">
              <a:solidFill>
                <a:schemeClr val="accent2">
                  <a:lumMod val="75000"/>
                </a:schemeClr>
              </a:solidFill>
            </a:endParaRPr>
          </a:p>
        </p:txBody>
      </p:sp>
      <p:sp>
        <p:nvSpPr>
          <p:cNvPr id="9" name="TextBox 8"/>
          <p:cNvSpPr txBox="1"/>
          <p:nvPr/>
        </p:nvSpPr>
        <p:spPr>
          <a:xfrm>
            <a:off x="698008" y="5328286"/>
            <a:ext cx="1262859" cy="1061829"/>
          </a:xfrm>
          <a:prstGeom prst="rect">
            <a:avLst/>
          </a:prstGeom>
          <a:noFill/>
        </p:spPr>
        <p:txBody>
          <a:bodyPr wrap="square" rtlCol="0">
            <a:spAutoFit/>
          </a:bodyPr>
          <a:lstStyle/>
          <a:p>
            <a:pPr algn="ctr"/>
            <a:r>
              <a:rPr lang="en-US" sz="1050" dirty="0" smtClean="0"/>
              <a:t>I</a:t>
            </a:r>
            <a:r>
              <a:rPr lang="ru-RU" sz="1050" dirty="0" smtClean="0"/>
              <a:t> место на Международных соревнованиях по Мега арифметике</a:t>
            </a:r>
            <a:r>
              <a:rPr lang="ru-RU" sz="1050" dirty="0"/>
              <a:t> </a:t>
            </a:r>
            <a:r>
              <a:rPr lang="ru-RU" sz="1050" dirty="0" smtClean="0"/>
              <a:t>г. Стамбул </a:t>
            </a:r>
            <a:r>
              <a:rPr lang="ru-RU" sz="1050" dirty="0" err="1" smtClean="0"/>
              <a:t>Темиргали</a:t>
            </a:r>
            <a:r>
              <a:rPr lang="ru-RU" sz="1050" dirty="0" smtClean="0"/>
              <a:t> </a:t>
            </a:r>
            <a:r>
              <a:rPr lang="ru-RU" sz="1050" dirty="0" err="1" smtClean="0"/>
              <a:t>Олжас</a:t>
            </a:r>
            <a:endParaRPr lang="ru-RU" sz="1050" dirty="0"/>
          </a:p>
        </p:txBody>
      </p:sp>
      <p:sp>
        <p:nvSpPr>
          <p:cNvPr id="10" name="TextBox 9"/>
          <p:cNvSpPr txBox="1"/>
          <p:nvPr/>
        </p:nvSpPr>
        <p:spPr>
          <a:xfrm>
            <a:off x="798170" y="2303990"/>
            <a:ext cx="1274002" cy="1169551"/>
          </a:xfrm>
          <a:prstGeom prst="rect">
            <a:avLst/>
          </a:prstGeom>
          <a:noFill/>
        </p:spPr>
        <p:txBody>
          <a:bodyPr wrap="square" rtlCol="0">
            <a:spAutoFit/>
          </a:bodyPr>
          <a:lstStyle/>
          <a:p>
            <a:pPr algn="ctr"/>
            <a:r>
              <a:rPr lang="en-US" sz="1000" dirty="0" smtClean="0"/>
              <a:t>II</a:t>
            </a:r>
            <a:r>
              <a:rPr lang="kk-KZ" sz="1000" dirty="0" smtClean="0"/>
              <a:t> </a:t>
            </a:r>
            <a:r>
              <a:rPr lang="ru-RU" sz="1000" dirty="0" smtClean="0"/>
              <a:t>место в городских соревнованиях по </a:t>
            </a:r>
            <a:r>
              <a:rPr lang="ru-RU" sz="1000" dirty="0" err="1" smtClean="0"/>
              <a:t>Футзалу</a:t>
            </a:r>
            <a:r>
              <a:rPr lang="ru-RU" sz="1000" dirty="0" smtClean="0"/>
              <a:t> посвященных 31 годовщине вывода войск из Афганистана</a:t>
            </a:r>
            <a:endParaRPr lang="ru-RU" sz="1000"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067" y="930716"/>
            <a:ext cx="1872208" cy="134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36" y="3703455"/>
            <a:ext cx="1800201" cy="16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Нет описания фот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775" y="904428"/>
            <a:ext cx="1296144" cy="17281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58767" y="2648746"/>
            <a:ext cx="1440160" cy="738664"/>
          </a:xfrm>
          <a:prstGeom prst="rect">
            <a:avLst/>
          </a:prstGeom>
          <a:noFill/>
        </p:spPr>
        <p:txBody>
          <a:bodyPr wrap="square" rtlCol="0">
            <a:spAutoFit/>
          </a:bodyPr>
          <a:lstStyle/>
          <a:p>
            <a:pPr algn="ctr"/>
            <a:r>
              <a:rPr lang="en-US" sz="1050" dirty="0" smtClean="0"/>
              <a:t>II</a:t>
            </a:r>
            <a:r>
              <a:rPr lang="ru-RU" sz="1050" dirty="0" smtClean="0"/>
              <a:t> место на городской выставке ДПИ «</a:t>
            </a:r>
            <a:r>
              <a:rPr lang="kk-KZ" sz="1050" dirty="0" smtClean="0"/>
              <a:t>Болашақ</a:t>
            </a:r>
            <a:r>
              <a:rPr lang="ru-RU" sz="1050" dirty="0" smtClean="0"/>
              <a:t>-</a:t>
            </a:r>
            <a:r>
              <a:rPr lang="kk-KZ" sz="1050" dirty="0" smtClean="0"/>
              <a:t>жастардыңқолында</a:t>
            </a:r>
            <a:r>
              <a:rPr lang="ru-RU" sz="1050" dirty="0" smtClean="0"/>
              <a:t>»</a:t>
            </a:r>
            <a:endParaRPr lang="ru-RU" sz="1050" dirty="0"/>
          </a:p>
        </p:txBody>
      </p:sp>
      <p:pic>
        <p:nvPicPr>
          <p:cNvPr id="15" name="Picture 7" descr="Возможно, это изображение (12 человек и люди улыбаютс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679121"/>
            <a:ext cx="1728192" cy="16100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73406" y="5304747"/>
            <a:ext cx="1733052" cy="1277273"/>
          </a:xfrm>
          <a:prstGeom prst="rect">
            <a:avLst/>
          </a:prstGeom>
          <a:noFill/>
        </p:spPr>
        <p:txBody>
          <a:bodyPr wrap="square" rtlCol="0">
            <a:spAutoFit/>
          </a:bodyPr>
          <a:lstStyle/>
          <a:p>
            <a:pPr algn="ctr"/>
            <a:r>
              <a:rPr lang="en-US" sz="1100" dirty="0" smtClean="0"/>
              <a:t>II</a:t>
            </a:r>
            <a:r>
              <a:rPr lang="kk-KZ" sz="1100" dirty="0" smtClean="0"/>
              <a:t> место на Республиканском хореографическом конкурсеөсмотре </a:t>
            </a:r>
            <a:r>
              <a:rPr lang="ru-RU" sz="1100" dirty="0" smtClean="0"/>
              <a:t>«</a:t>
            </a:r>
            <a:r>
              <a:rPr lang="en-US" sz="1100" dirty="0" smtClean="0"/>
              <a:t>Start line</a:t>
            </a:r>
            <a:r>
              <a:rPr lang="ru-RU" sz="1100" dirty="0" smtClean="0"/>
              <a:t>»</a:t>
            </a:r>
            <a:r>
              <a:rPr lang="en-US" sz="1100" dirty="0" smtClean="0"/>
              <a:t> </a:t>
            </a:r>
            <a:r>
              <a:rPr lang="ru-RU" sz="1100" dirty="0" smtClean="0"/>
              <a:t>танцевальный коллектив ШГ 6 «</a:t>
            </a:r>
            <a:r>
              <a:rPr lang="ru-RU" sz="1100" dirty="0" err="1" smtClean="0"/>
              <a:t>Эклекто</a:t>
            </a:r>
            <a:r>
              <a:rPr lang="ru-RU" sz="1100" dirty="0" smtClean="0"/>
              <a:t>»</a:t>
            </a:r>
            <a:endParaRPr lang="ru-RU" sz="1100" dirty="0"/>
          </a:p>
        </p:txBody>
      </p:sp>
      <p:pic>
        <p:nvPicPr>
          <p:cNvPr id="1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0367" y="930716"/>
            <a:ext cx="1296144" cy="172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054885" y="2642442"/>
            <a:ext cx="1431561" cy="938719"/>
          </a:xfrm>
          <a:prstGeom prst="rect">
            <a:avLst/>
          </a:prstGeom>
          <a:noFill/>
        </p:spPr>
        <p:txBody>
          <a:bodyPr wrap="square" rtlCol="0">
            <a:spAutoFit/>
          </a:bodyPr>
          <a:lstStyle/>
          <a:p>
            <a:pPr algn="ctr"/>
            <a:r>
              <a:rPr lang="ru-RU" sz="1100" dirty="0" smtClean="0"/>
              <a:t>1 место в городском конкурсе «Старт волонтерских отрядов «Родник добра»»</a:t>
            </a:r>
            <a:endParaRPr lang="ru-RU" sz="1100" dirty="0"/>
          </a:p>
        </p:txBody>
      </p:sp>
      <p:pic>
        <p:nvPicPr>
          <p:cNvPr id="1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1874" y="3679121"/>
            <a:ext cx="1483289" cy="163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134201" y="5325146"/>
            <a:ext cx="1398633" cy="938719"/>
          </a:xfrm>
          <a:prstGeom prst="rect">
            <a:avLst/>
          </a:prstGeom>
          <a:noFill/>
        </p:spPr>
        <p:txBody>
          <a:bodyPr wrap="square" rtlCol="0">
            <a:spAutoFit/>
          </a:bodyPr>
          <a:lstStyle/>
          <a:p>
            <a:pPr algn="ctr"/>
            <a:r>
              <a:rPr lang="en-US" sz="1100" dirty="0" smtClean="0"/>
              <a:t>I </a:t>
            </a:r>
            <a:r>
              <a:rPr lang="ru-RU" sz="1100" dirty="0" smtClean="0"/>
              <a:t>место  в городской спартакиаде  среди школьников по настольному теннису</a:t>
            </a:r>
            <a:endParaRPr lang="ru-RU" sz="1100" dirty="0"/>
          </a:p>
        </p:txBody>
      </p:sp>
      <p:pic>
        <p:nvPicPr>
          <p:cNvPr id="21"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6138" y="904428"/>
            <a:ext cx="1334763" cy="17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077435" y="2671009"/>
            <a:ext cx="1512168" cy="938719"/>
          </a:xfrm>
          <a:prstGeom prst="rect">
            <a:avLst/>
          </a:prstGeom>
          <a:noFill/>
        </p:spPr>
        <p:txBody>
          <a:bodyPr wrap="square" rtlCol="0">
            <a:spAutoFit/>
          </a:bodyPr>
          <a:lstStyle/>
          <a:p>
            <a:pPr algn="ctr"/>
            <a:r>
              <a:rPr lang="ru-RU" sz="1100" dirty="0" smtClean="0"/>
              <a:t>1 место в городском молодежном фестивале  авторской песни </a:t>
            </a:r>
          </a:p>
          <a:p>
            <a:pPr algn="ctr"/>
            <a:r>
              <a:rPr lang="ru-RU" sz="1100" dirty="0" smtClean="0"/>
              <a:t>«Мой </a:t>
            </a:r>
            <a:r>
              <a:rPr lang="ru-RU" sz="1100" dirty="0" err="1" smtClean="0"/>
              <a:t>Степногорск</a:t>
            </a:r>
            <a:r>
              <a:rPr lang="ru-RU" sz="1100" dirty="0" smtClean="0"/>
              <a:t>»</a:t>
            </a:r>
            <a:endParaRPr lang="ru-RU" sz="1100" dirty="0"/>
          </a:p>
        </p:txBody>
      </p:sp>
      <p:pic>
        <p:nvPicPr>
          <p:cNvPr id="23" name="Picture 14" descr="Возможно, это изображение (9 человек)"/>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4055" y="3701293"/>
            <a:ext cx="2068768" cy="155157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34561" y="5328286"/>
            <a:ext cx="1872208" cy="769441"/>
          </a:xfrm>
          <a:prstGeom prst="rect">
            <a:avLst/>
          </a:prstGeom>
          <a:noFill/>
        </p:spPr>
        <p:txBody>
          <a:bodyPr wrap="square" rtlCol="0">
            <a:spAutoFit/>
          </a:bodyPr>
          <a:lstStyle/>
          <a:p>
            <a:pPr algn="ctr"/>
            <a:r>
              <a:rPr lang="en-US" sz="1100" dirty="0" smtClean="0"/>
              <a:t>I </a:t>
            </a:r>
            <a:r>
              <a:rPr lang="ru-RU" sz="1100" dirty="0" smtClean="0"/>
              <a:t>место в отборочном туре </a:t>
            </a:r>
            <a:r>
              <a:rPr lang="ru-RU" sz="1100" dirty="0"/>
              <a:t>по шахматам среди школьников города и поселков</a:t>
            </a:r>
          </a:p>
        </p:txBody>
      </p:sp>
    </p:spTree>
    <p:extLst>
      <p:ext uri="{BB962C8B-B14F-4D97-AF65-F5344CB8AC3E}">
        <p14:creationId xmlns:p14="http://schemas.microsoft.com/office/powerpoint/2010/main" val="188740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11430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6" name="Объект 2"/>
          <p:cNvSpPr>
            <a:spLocks noGrp="1"/>
          </p:cNvSpPr>
          <p:nvPr>
            <p:ph idx="1"/>
          </p:nvPr>
        </p:nvSpPr>
        <p:spPr>
          <a:xfrm>
            <a:off x="457200" y="1600200"/>
            <a:ext cx="8229600" cy="4525963"/>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556599" y="230808"/>
            <a:ext cx="842493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accent2">
                    <a:lumMod val="75000"/>
                  </a:schemeClr>
                </a:solidFill>
                <a:effectLst/>
                <a:uLnTx/>
                <a:uFillTx/>
                <a:latin typeface="Monotype Corsiva" pitchFamily="66" charset="0"/>
              </a:rPr>
              <a:t>       Результаты достижений учащихся школы – гимназии № 6 им. Абая </a:t>
            </a:r>
            <a:r>
              <a:rPr kumimoji="0" lang="ru-RU" sz="1800" b="1" i="0" u="none" strike="noStrike" kern="0" cap="none" spc="0" normalizeH="0" baseline="0" noProof="0" dirty="0" err="1" smtClean="0">
                <a:ln>
                  <a:noFill/>
                </a:ln>
                <a:solidFill>
                  <a:schemeClr val="accent2">
                    <a:lumMod val="75000"/>
                  </a:schemeClr>
                </a:solidFill>
                <a:effectLst/>
                <a:uLnTx/>
                <a:uFillTx/>
                <a:latin typeface="Monotype Corsiva" pitchFamily="66" charset="0"/>
              </a:rPr>
              <a:t>Кунанбаева</a:t>
            </a:r>
            <a:endParaRPr kumimoji="0" lang="ru-RU" sz="1800" b="1" i="0" u="none" strike="noStrike" kern="0" cap="none" spc="0" normalizeH="0" baseline="0" noProof="0" dirty="0">
              <a:ln>
                <a:noFill/>
              </a:ln>
              <a:solidFill>
                <a:schemeClr val="accent2">
                  <a:lumMod val="75000"/>
                </a:schemeClr>
              </a:solidFill>
              <a:effectLst/>
              <a:uLnTx/>
              <a:uFillTx/>
              <a:latin typeface="Monotype Corsiva" pitchFamily="66" charset="0"/>
            </a:endParaRPr>
          </a:p>
        </p:txBody>
      </p:sp>
      <p:cxnSp>
        <p:nvCxnSpPr>
          <p:cNvPr id="8" name="Прямая соединительная линия 7"/>
          <p:cNvCxnSpPr/>
          <p:nvPr/>
        </p:nvCxnSpPr>
        <p:spPr>
          <a:xfrm>
            <a:off x="556599" y="600140"/>
            <a:ext cx="7632848" cy="0"/>
          </a:xfrm>
          <a:prstGeom prst="line">
            <a:avLst/>
          </a:prstGeom>
          <a:noFill/>
          <a:ln w="9525" cap="flat" cmpd="sng" algn="ctr">
            <a:solidFill>
              <a:srgbClr val="9BBB59">
                <a:lumMod val="50000"/>
              </a:srgbClr>
            </a:solidFill>
            <a:prstDash val="solid"/>
          </a:ln>
          <a:effectLst/>
        </p:spPr>
      </p:cxnSp>
      <p:sp>
        <p:nvSpPr>
          <p:cNvPr id="9" name="TextBox 8"/>
          <p:cNvSpPr txBox="1"/>
          <p:nvPr/>
        </p:nvSpPr>
        <p:spPr>
          <a:xfrm>
            <a:off x="2627183" y="621933"/>
            <a:ext cx="37444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accent2">
                    <a:lumMod val="75000"/>
                  </a:schemeClr>
                </a:solidFill>
                <a:effectLst/>
                <a:uLnTx/>
                <a:uFillTx/>
              </a:rPr>
              <a:t>2020-2021    учебный год</a:t>
            </a:r>
            <a:endParaRPr kumimoji="0" lang="ru-RU" sz="1800" b="1" i="0" u="none" strike="noStrike" kern="0" cap="none" spc="0" normalizeH="0" baseline="0" noProof="0" dirty="0">
              <a:ln>
                <a:noFill/>
              </a:ln>
              <a:solidFill>
                <a:schemeClr val="accent2">
                  <a:lumMod val="75000"/>
                </a:schemeClr>
              </a:solidFill>
              <a:effectLst/>
              <a:uLnTx/>
              <a:uFillTx/>
            </a:endParaRPr>
          </a:p>
        </p:txBody>
      </p:sp>
      <p:sp>
        <p:nvSpPr>
          <p:cNvPr id="10" name="TextBox 9"/>
          <p:cNvSpPr txBox="1"/>
          <p:nvPr/>
        </p:nvSpPr>
        <p:spPr>
          <a:xfrm>
            <a:off x="1043608" y="5301208"/>
            <a:ext cx="1262859"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rPr>
              <a:t>I </a:t>
            </a:r>
            <a:r>
              <a:rPr kumimoji="0" lang="ru-RU" sz="1050" b="0" i="0" u="none" strike="noStrike" kern="0" cap="none" spc="0" normalizeH="0" baseline="0" noProof="0" dirty="0" smtClean="0">
                <a:ln>
                  <a:noFill/>
                </a:ln>
                <a:solidFill>
                  <a:sysClr val="windowText" lastClr="000000"/>
                </a:solidFill>
                <a:effectLst/>
                <a:uLnTx/>
                <a:uFillTx/>
              </a:rPr>
              <a:t>место на городском КВН казахская лига «</a:t>
            </a:r>
            <a:r>
              <a:rPr kumimoji="0" lang="en-US" sz="1050" b="0" i="0" u="none" strike="noStrike" kern="0" cap="none" spc="0" normalizeH="0" baseline="0" noProof="0" dirty="0" smtClean="0">
                <a:ln>
                  <a:noFill/>
                </a:ln>
                <a:solidFill>
                  <a:sysClr val="windowText" lastClr="000000"/>
                </a:solidFill>
                <a:effectLst/>
                <a:uLnTx/>
                <a:uFillTx/>
              </a:rPr>
              <a:t>JAIDARMAN</a:t>
            </a:r>
            <a:r>
              <a:rPr kumimoji="0" lang="ru-RU" sz="1050" b="0" i="0" u="none" strike="noStrike" kern="0" cap="none" spc="0" normalizeH="0" baseline="0" noProof="0" dirty="0" smtClean="0">
                <a:ln>
                  <a:noFill/>
                </a:ln>
                <a:solidFill>
                  <a:sysClr val="windowText" lastClr="000000"/>
                </a:solidFill>
                <a:effectLst/>
                <a:uLnTx/>
                <a:uFillTx/>
              </a:rPr>
              <a:t>»</a:t>
            </a:r>
            <a:endParaRPr kumimoji="0" lang="ru-RU" sz="105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1025264" y="2708920"/>
            <a:ext cx="1274002"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I </a:t>
            </a:r>
            <a:r>
              <a:rPr kumimoji="0" lang="ru-RU" sz="1000" b="0" i="0" u="none" strike="noStrike" kern="0" cap="none" spc="0" normalizeH="0" baseline="0" noProof="0" dirty="0" smtClean="0">
                <a:ln>
                  <a:noFill/>
                </a:ln>
                <a:solidFill>
                  <a:sysClr val="windowText" lastClr="000000"/>
                </a:solidFill>
                <a:effectLst/>
                <a:uLnTx/>
                <a:uFillTx/>
              </a:rPr>
              <a:t>место в городском молодежном фестивале «Вместе ярче 2020»</a:t>
            </a:r>
            <a:endParaRPr kumimoji="0" lang="ru-RU" sz="1000" b="0" i="0" u="none" strike="noStrike" kern="0" cap="none" spc="0" normalizeH="0" baseline="0" noProof="0" dirty="0">
              <a:ln>
                <a:noFill/>
              </a:ln>
              <a:solidFill>
                <a:sysClr val="windowText" lastClr="000000"/>
              </a:solidFill>
              <a:effectLst/>
              <a:uLnTx/>
              <a:uFillTx/>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8616" y="1101150"/>
            <a:ext cx="2132830" cy="154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21921" y="2710688"/>
            <a:ext cx="1754940"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I,II,III </a:t>
            </a:r>
            <a:r>
              <a:rPr kumimoji="0" lang="ru-RU" sz="1100" b="0" i="0" u="none" strike="noStrike" kern="0" cap="none" spc="0" normalizeH="0" baseline="0" noProof="0" dirty="0" smtClean="0">
                <a:ln>
                  <a:noFill/>
                </a:ln>
                <a:solidFill>
                  <a:sysClr val="windowText" lastClr="000000"/>
                </a:solidFill>
                <a:effectLst/>
                <a:uLnTx/>
                <a:uFillTx/>
              </a:rPr>
              <a:t>место на Международном дистанционном конкурсе «Танцуют все!»</a:t>
            </a:r>
            <a:r>
              <a:rPr kumimoji="0" lang="en-US" sz="1100" b="0" i="0" u="none" strike="noStrike" kern="0" cap="none" spc="0" normalizeH="0" baseline="0" noProof="0" dirty="0" smtClean="0">
                <a:ln>
                  <a:noFill/>
                </a:ln>
                <a:solidFill>
                  <a:sysClr val="windowText" lastClr="000000"/>
                </a:solidFill>
                <a:effectLst/>
                <a:uLnTx/>
                <a:uFillTx/>
              </a:rPr>
              <a:t> </a:t>
            </a:r>
            <a:r>
              <a:rPr kumimoji="0" lang="ru-RU" sz="1100" b="0" i="0" u="none" strike="noStrike" kern="0" cap="none" spc="0" normalizeH="0" baseline="0" noProof="0" dirty="0" smtClean="0">
                <a:ln>
                  <a:noFill/>
                </a:ln>
                <a:solidFill>
                  <a:sysClr val="windowText" lastClr="000000"/>
                </a:solidFill>
                <a:effectLst/>
                <a:uLnTx/>
                <a:uFillTx/>
              </a:rPr>
              <a:t>танцевальный коллектив ШГ 6 «</a:t>
            </a:r>
            <a:r>
              <a:rPr kumimoji="0" lang="ru-RU" sz="1100" b="0" i="0" u="none" strike="noStrike" kern="0" cap="none" spc="0" normalizeH="0" baseline="0" noProof="0" dirty="0" err="1" smtClean="0">
                <a:ln>
                  <a:noFill/>
                </a:ln>
                <a:solidFill>
                  <a:sysClr val="windowText" lastClr="000000"/>
                </a:solidFill>
                <a:effectLst/>
                <a:uLnTx/>
                <a:uFillTx/>
              </a:rPr>
              <a:t>Эклекто</a:t>
            </a:r>
            <a:r>
              <a:rPr kumimoji="0" lang="ru-RU" sz="1100" b="0" i="0" u="none" strike="noStrike" kern="0" cap="none" spc="0" normalizeH="0" baseline="0" noProof="0" dirty="0" smtClean="0">
                <a:ln>
                  <a:noFill/>
                </a:ln>
                <a:solidFill>
                  <a:sysClr val="windowText" lastClr="000000"/>
                </a:solidFill>
                <a:effectLst/>
                <a:uLnTx/>
                <a:uFillTx/>
              </a:rPr>
              <a:t>»</a:t>
            </a:r>
            <a:endParaRPr kumimoji="0" lang="ru-RU" sz="1100" b="0" i="0" u="none" strike="noStrike" kern="0" cap="none" spc="0" normalizeH="0" baseline="0" noProof="0" dirty="0">
              <a:ln>
                <a:noFill/>
              </a:ln>
              <a:solidFill>
                <a:sysClr val="windowText" lastClr="000000"/>
              </a:solidFill>
              <a:effectLst/>
              <a:uLnTx/>
              <a:uFillTx/>
            </a:endParaRPr>
          </a:p>
        </p:txBody>
      </p:sp>
      <p:pic>
        <p:nvPicPr>
          <p:cNvPr id="14" name="Picture 4" descr="Возможно, это изображение (4 человека, волосы, ребенок и люди стоя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795" y="3789040"/>
            <a:ext cx="182420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Возможно, это изображение (текст «PRIMUS между народный центр развития талантов диплом награждается денисова софия, 6 класс PK, акмолинская область, гороԁ степногорск кгу &lt;&lt;школа-гимназия №Ω имени абая кунанбаева&gt;&gt; занявший (-ая) место &lt;&lt;XV сезоне международных дистанционных конку рсов сфере бразования науки, т-технологий, искусства, музыки спорта 2020-2021 учебном году&gt;&gt; новогодний образовательный мараφон &lt;мои достижения за 2020 год&gt; название работы: олимпиада/ музыка руководитель: батанина ирина юрьевна ERETNE Primus директор мцрт TOO Development &lt;&lt;Primus Development Center&gt; рег.ед- 65д1 S едилова A.C. алматы, 2020 го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974" y="850075"/>
            <a:ext cx="1012053" cy="14308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Возможно, это изображение (верхняя одежда и текст «PRIMUS между народный центр развития талантов диплом награждается мусина айжан, 5 класс PK, акмолинская область, город степногорск кгу &lt;&lt;школа-гимназия N имени абая кунанбаева&gt;&gt; занявший (-ая) место B &lt;&lt;Χν сезоне дистанционных конку рсов сфере образования, науки, искусства, музыки спорта 2020-2021 учебном году&gt;&gt; новогодний образовательный ΜΑΡΑΦοΗ &lt;мои достижения за 2020 год&gt; название работы: вокал руководитель: батанина ирина юрьевна Primus директор мцрт TOO evelopment &lt;&lt;Primus Development Centerx рег.ед- 6зд1 едилова A.C. .алматы, 2020 год»)"/>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967" y="1072875"/>
            <a:ext cx="967682" cy="1368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Возможно, это изображение (текст «PRIMUS между народный центр развития талантов диплом награждается котова софия, 1 класс PK, акмолинская область, город степногорск кгу &lt;&lt;школа-гимназия №º имени абая кунанбаева&gt; занявший (-ая) место &lt;&lt;XV сезоне дистанционных конку рсов сфере образования, науки, іт-технологий, некусства, музыки спорта 2020-2021 учебном году&gt;&gt; новогодний образовательный ΜΑΡΑΦΟΗ &lt;&lt;мои достижения за 2020 год&gt; название работы: вокал руководитель: батанина ирина юрьевна Primus директор мцрт TOO Development &lt;Primus Development Center» Center рег.ед- 66д1 едилова A.C. алматы, 2020 год»)"/>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9994" y="1340768"/>
            <a:ext cx="967682" cy="13681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732240" y="2738397"/>
            <a:ext cx="1834755" cy="93871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I </a:t>
            </a:r>
            <a:r>
              <a:rPr kumimoji="0" lang="ru-RU" sz="1100" b="0" i="0" u="none" strike="noStrike" kern="0" cap="none" spc="0" normalizeH="0" baseline="0" noProof="0" dirty="0" smtClean="0">
                <a:ln>
                  <a:noFill/>
                </a:ln>
                <a:solidFill>
                  <a:sysClr val="windowText" lastClr="000000"/>
                </a:solidFill>
                <a:effectLst/>
                <a:uLnTx/>
                <a:uFillTx/>
              </a:rPr>
              <a:t>место в «</a:t>
            </a:r>
            <a:r>
              <a:rPr kumimoji="0" lang="en-US" sz="1100" b="0" i="0" u="none" strike="noStrike" kern="0" cap="none" spc="0" normalizeH="0" baseline="0" noProof="0" dirty="0" smtClean="0">
                <a:ln>
                  <a:noFill/>
                </a:ln>
                <a:solidFill>
                  <a:sysClr val="windowText" lastClr="000000"/>
                </a:solidFill>
                <a:effectLst/>
                <a:uLnTx/>
                <a:uFillTx/>
              </a:rPr>
              <a:t>XV</a:t>
            </a:r>
            <a:r>
              <a:rPr kumimoji="0" lang="kk-KZ" sz="1100" b="0" i="0" u="none" strike="noStrike" kern="0" cap="none" spc="0" normalizeH="0" baseline="0" noProof="0" dirty="0" smtClean="0">
                <a:ln>
                  <a:noFill/>
                </a:ln>
                <a:solidFill>
                  <a:sysClr val="windowText" lastClr="000000"/>
                </a:solidFill>
                <a:effectLst/>
                <a:uLnTx/>
                <a:uFillTx/>
              </a:rPr>
              <a:t> сезоне международных дистанционных конкурсов</a:t>
            </a:r>
            <a:r>
              <a:rPr kumimoji="0" lang="ru-RU" sz="1100" b="0" i="0" u="none" strike="noStrike" kern="0" cap="none" spc="0" normalizeH="0" baseline="0" noProof="0" dirty="0" smtClean="0">
                <a:ln>
                  <a:noFill/>
                </a:ln>
                <a:solidFill>
                  <a:sysClr val="windowText" lastClr="000000"/>
                </a:solidFill>
                <a:effectLst/>
                <a:uLnTx/>
                <a:uFillTx/>
              </a:rPr>
              <a:t>» «Мои достижения за 2020 год»</a:t>
            </a:r>
            <a:endParaRPr kumimoji="0" lang="ru-RU" sz="1100" b="0" i="0" u="none" strike="noStrike" kern="0" cap="none" spc="0" normalizeH="0" baseline="0" noProof="0" dirty="0">
              <a:ln>
                <a:noFill/>
              </a:ln>
              <a:solidFill>
                <a:sysClr val="windowText" lastClr="000000"/>
              </a:solidFill>
              <a:effectLst/>
              <a:uLnTx/>
              <a:uFillTx/>
            </a:endParaRPr>
          </a:p>
        </p:txBody>
      </p:sp>
      <p:pic>
        <p:nvPicPr>
          <p:cNvPr id="19" name="Picture 11" descr="C:\Users\Admin\Desktop\Безымянный  12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51" y="1007096"/>
            <a:ext cx="2405490" cy="1730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3" descr="Возможно, это изображение (1 человек, волосы и текст «конкурстар конференциялар KKO конференции конкурсы олимпиадалар олимпиады респу бликанские творческие конкур международным участием Per.. № 106539 диплом I степени награждается мусина айжан жанатовна ученик, класс руководитель: батанина ирина юрьевна победитель o гворческого конкурса международным участием, проходившем 0.2020 года по 05.1 2020 года, конкурс по вокалу директор ентра KKO алматы 2020 29 октября д.мухаметбек подлинность документа подтверждается на официальном портале www kko.kz разделе результаты»)"/>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3745" y="3892669"/>
            <a:ext cx="1419362" cy="20077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44955" y="6039162"/>
            <a:ext cx="2736304"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 I </a:t>
            </a:r>
            <a:r>
              <a:rPr kumimoji="0" lang="ru-RU" sz="1100" b="0" i="0" u="none" strike="noStrike" kern="0" cap="none" spc="0" normalizeH="0" baseline="0" noProof="0" dirty="0" smtClean="0">
                <a:ln>
                  <a:noFill/>
                </a:ln>
                <a:solidFill>
                  <a:sysClr val="windowText" lastClr="000000"/>
                </a:solidFill>
                <a:effectLst/>
                <a:uLnTx/>
                <a:uFillTx/>
              </a:rPr>
              <a:t>место в Республиканском </a:t>
            </a:r>
            <a:r>
              <a:rPr kumimoji="0" lang="ru-RU" sz="1100" b="0" i="0" u="none" strike="noStrike" kern="0" cap="none" spc="0" normalizeH="0" baseline="0" noProof="0" dirty="0">
                <a:ln>
                  <a:noFill/>
                </a:ln>
                <a:solidFill>
                  <a:sysClr val="windowText" lastClr="000000"/>
                </a:solidFill>
                <a:effectLst/>
                <a:uLnTx/>
                <a:uFillTx/>
              </a:rPr>
              <a:t>творческом конкурсе с международным участием, в конкурсе вокала</a:t>
            </a:r>
          </a:p>
        </p:txBody>
      </p:sp>
      <p:pic>
        <p:nvPicPr>
          <p:cNvPr id="22" name="Picture 15" descr="Возможно, это изображение (1 человек, волосы и текст «конкурстар конференциялар конференции олимпиадалар KKO конкурсы олимпиады бликанские творческие конкурсы международным участием Per.N 105583 диплом I степени награждается котова софия ивановна ученик, класс руководитель: батанина ирина юрьевна победитель творческого конкурс международным участием, проходившем 0.2020 года по 29.10.2020 года, конкурс по вокалу директор ентра KKO г.алматы 2020 22 октября д.мухаметбек подлинность документа подтверждается на официальном портале kko.kz разделе результаты»)"/>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68140" y="3895385"/>
            <a:ext cx="1417442" cy="20049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Возможно, это изображение (текст «диплом лауреата I степени за активное уrастие в Online конкурсе республиканскоо маситаба &quot;таниуй фрески&quot;, приуроченный ко дню международноо танца. благодарим тебя за высокое исполнительское мастерство za большой вклад в сохранение u развитие хореографическоо искусства награждается резепова полина, 1. степногорск председатель жюри κ. кажгалиева актобе, 20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7676" y="3840636"/>
            <a:ext cx="1379033" cy="193973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837943" y="5900379"/>
            <a:ext cx="1778497"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II </a:t>
            </a:r>
            <a:r>
              <a:rPr kumimoji="0" lang="ru-RU" sz="1100" b="0" i="0" u="none" strike="noStrike" kern="0" cap="none" spc="0" normalizeH="0" baseline="0" noProof="0" dirty="0" smtClean="0">
                <a:ln>
                  <a:noFill/>
                </a:ln>
                <a:solidFill>
                  <a:sysClr val="windowText" lastClr="000000"/>
                </a:solidFill>
                <a:effectLst/>
                <a:uLnTx/>
                <a:uFillTx/>
              </a:rPr>
              <a:t>место в Республиканском конкурсе «Танцуй с Фрески»</a:t>
            </a:r>
            <a:endParaRPr kumimoji="0" lang="ru-RU" sz="11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599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766" y="260648"/>
            <a:ext cx="6516216" cy="1135639"/>
          </a:xfrm>
        </p:spPr>
        <p:txBody>
          <a:bodyPr>
            <a:normAutofit fontScale="90000"/>
          </a:bodyPr>
          <a:lstStyle/>
          <a:p>
            <a:r>
              <a:rPr lang="ru-RU" dirty="0" smtClean="0"/>
              <a:t>Мы очень активные ребята!</a:t>
            </a:r>
            <a:br>
              <a:rPr lang="ru-RU" dirty="0" smtClean="0"/>
            </a:br>
            <a:r>
              <a:rPr lang="ru-RU" sz="2000" dirty="0" smtClean="0"/>
              <a:t>Узнать о наших мероприятиях вы можете  на официальных страничках школы-гимназии № 6 </a:t>
            </a:r>
            <a:endParaRPr lang="ru-RU" sz="2000" dirty="0"/>
          </a:p>
        </p:txBody>
      </p:sp>
      <p:pic>
        <p:nvPicPr>
          <p:cNvPr id="4098" name="Picture 2" descr="Смайлики в нашей жизни.. | Otbasy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6447" y="5517232"/>
            <a:ext cx="1909090" cy="12043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762" y="1540303"/>
            <a:ext cx="2576863" cy="184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56176" y="3451698"/>
            <a:ext cx="2365449" cy="3139321"/>
          </a:xfrm>
          <a:prstGeom prst="rect">
            <a:avLst/>
          </a:prstGeom>
          <a:noFill/>
          <a:ln>
            <a:noFill/>
          </a:ln>
        </p:spPr>
        <p:txBody>
          <a:bodyPr wrap="square" rtlCol="0">
            <a:spAutoFit/>
          </a:bodyPr>
          <a:lstStyle/>
          <a:p>
            <a:pPr algn="ctr"/>
            <a:r>
              <a:rPr lang="ru-RU" dirty="0">
                <a:solidFill>
                  <a:schemeClr val="accent2">
                    <a:lumMod val="75000"/>
                  </a:schemeClr>
                </a:solidFill>
              </a:rPr>
              <a:t>На официальной страничке школы-гимназии № 6 на «</a:t>
            </a:r>
            <a:r>
              <a:rPr lang="en-US" dirty="0">
                <a:solidFill>
                  <a:schemeClr val="accent2">
                    <a:lumMod val="75000"/>
                  </a:schemeClr>
                </a:solidFill>
              </a:rPr>
              <a:t>facebook.com</a:t>
            </a:r>
            <a:r>
              <a:rPr lang="ru-RU" dirty="0" smtClean="0">
                <a:solidFill>
                  <a:schemeClr val="accent2">
                    <a:lumMod val="75000"/>
                  </a:schemeClr>
                </a:solidFill>
              </a:rPr>
              <a:t>»</a:t>
            </a:r>
          </a:p>
          <a:p>
            <a:pPr algn="ctr"/>
            <a:r>
              <a:rPr lang="en-US" dirty="0">
                <a:solidFill>
                  <a:srgbClr val="04374A"/>
                </a:solidFill>
                <a:hlinkClick r:id="rId4"/>
              </a:rPr>
              <a:t>https://www.facebook.com/</a:t>
            </a:r>
            <a:r>
              <a:rPr lang="ru-RU" dirty="0">
                <a:solidFill>
                  <a:srgbClr val="04374A"/>
                </a:solidFill>
                <a:hlinkClick r:id="rId4"/>
              </a:rPr>
              <a:t>КГУ-Школа-гимназия-6-имени-Абая-Кунанбаева-города-Степногорска-358165754607507</a:t>
            </a:r>
            <a:r>
              <a:rPr lang="en-US" dirty="0">
                <a:solidFill>
                  <a:srgbClr val="04374A"/>
                </a:solidFill>
                <a:hlinkClick r:id="rId4"/>
              </a:rPr>
              <a:t>/</a:t>
            </a:r>
            <a:r>
              <a:rPr lang="en-US" dirty="0">
                <a:solidFill>
                  <a:srgbClr val="04374A"/>
                </a:solidFill>
              </a:rPr>
              <a:t> </a:t>
            </a:r>
            <a:r>
              <a:rPr lang="ru-RU" dirty="0" smtClean="0">
                <a:solidFill>
                  <a:srgbClr val="04374A"/>
                </a:solidFill>
              </a:rPr>
              <a:t> </a:t>
            </a:r>
            <a:endParaRPr lang="en-US" dirty="0">
              <a:solidFill>
                <a:srgbClr val="04374A"/>
              </a:solidFill>
            </a:endParaRPr>
          </a:p>
          <a:p>
            <a:endParaRPr lang="ru-RU" dirty="0"/>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3016" y="1775109"/>
            <a:ext cx="1843716" cy="178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38699" y="3705999"/>
            <a:ext cx="1758033" cy="1477328"/>
          </a:xfrm>
          <a:prstGeom prst="rect">
            <a:avLst/>
          </a:prstGeom>
          <a:noFill/>
        </p:spPr>
        <p:txBody>
          <a:bodyPr wrap="square" rtlCol="0">
            <a:spAutoFit/>
          </a:bodyPr>
          <a:lstStyle/>
          <a:p>
            <a:pPr algn="ctr"/>
            <a:r>
              <a:rPr lang="en-US" dirty="0">
                <a:solidFill>
                  <a:schemeClr val="accent2">
                    <a:lumMod val="75000"/>
                  </a:schemeClr>
                </a:solidFill>
              </a:rPr>
              <a:t>kgu_shkolagimnazia_n6</a:t>
            </a:r>
            <a:r>
              <a:rPr lang="ru-RU" dirty="0">
                <a:solidFill>
                  <a:schemeClr val="accent2">
                    <a:lumMod val="75000"/>
                  </a:schemeClr>
                </a:solidFill>
              </a:rPr>
              <a:t> – </a:t>
            </a:r>
            <a:r>
              <a:rPr lang="ru-RU" dirty="0">
                <a:solidFill>
                  <a:schemeClr val="accent2">
                    <a:lumMod val="75000"/>
                  </a:schemeClr>
                </a:solidFill>
                <a:latin typeface="Times New Roman"/>
                <a:cs typeface="Times New Roman"/>
              </a:rPr>
              <a:t>страничка школы в </a:t>
            </a:r>
            <a:r>
              <a:rPr lang="en-US" dirty="0">
                <a:solidFill>
                  <a:schemeClr val="accent2">
                    <a:lumMod val="75000"/>
                  </a:schemeClr>
                </a:solidFill>
                <a:latin typeface="Times New Roman"/>
                <a:cs typeface="Times New Roman"/>
              </a:rPr>
              <a:t>Instagram.com</a:t>
            </a:r>
            <a:endParaRPr lang="ru-RU" dirty="0">
              <a:solidFill>
                <a:schemeClr val="accent2">
                  <a:lumMod val="75000"/>
                </a:schemeClr>
              </a:solidFill>
            </a:endParaRPr>
          </a:p>
        </p:txBody>
      </p:sp>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237" y="4162428"/>
            <a:ext cx="1726641" cy="204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12856" y="4169305"/>
            <a:ext cx="1440160" cy="2031325"/>
          </a:xfrm>
          <a:prstGeom prst="rect">
            <a:avLst/>
          </a:prstGeom>
          <a:noFill/>
        </p:spPr>
        <p:txBody>
          <a:bodyPr wrap="square" rtlCol="0">
            <a:spAutoFit/>
          </a:bodyPr>
          <a:lstStyle/>
          <a:p>
            <a:pPr algn="ctr"/>
            <a:r>
              <a:rPr lang="en-US" dirty="0">
                <a:solidFill>
                  <a:schemeClr val="accent2">
                    <a:lumMod val="75000"/>
                  </a:schemeClr>
                </a:solidFill>
                <a:latin typeface="Times New Roman"/>
                <a:cs typeface="Times New Roman"/>
              </a:rPr>
              <a:t>SNS</a:t>
            </a:r>
            <a:r>
              <a:rPr lang="ru-RU" dirty="0">
                <a:solidFill>
                  <a:schemeClr val="accent2">
                    <a:lumMod val="75000"/>
                  </a:schemeClr>
                </a:solidFill>
                <a:latin typeface="Times New Roman"/>
                <a:cs typeface="Times New Roman"/>
              </a:rPr>
              <a:t> </a:t>
            </a:r>
            <a:r>
              <a:rPr lang="ru-RU" dirty="0" err="1" smtClean="0">
                <a:solidFill>
                  <a:schemeClr val="accent2">
                    <a:lumMod val="75000"/>
                  </a:schemeClr>
                </a:solidFill>
                <a:latin typeface="Times New Roman"/>
                <a:cs typeface="Times New Roman"/>
              </a:rPr>
              <a:t>Вконтакте</a:t>
            </a:r>
            <a:endParaRPr lang="ru-RU" dirty="0" smtClean="0">
              <a:solidFill>
                <a:schemeClr val="accent2">
                  <a:lumMod val="75000"/>
                </a:schemeClr>
              </a:solidFill>
              <a:latin typeface="Times New Roman"/>
              <a:cs typeface="Times New Roman"/>
            </a:endParaRPr>
          </a:p>
          <a:p>
            <a:pPr algn="ctr"/>
            <a:endParaRPr lang="ru-RU" u="sng" dirty="0" smtClean="0">
              <a:hlinkClick r:id="rId7"/>
            </a:endParaRPr>
          </a:p>
          <a:p>
            <a:pPr algn="ctr"/>
            <a:r>
              <a:rPr lang="ru-RU" u="sng" dirty="0" smtClean="0">
                <a:hlinkClick r:id="rId7"/>
              </a:rPr>
              <a:t>https</a:t>
            </a:r>
            <a:r>
              <a:rPr lang="ru-RU" u="sng" dirty="0">
                <a:hlinkClick r:id="rId7"/>
              </a:rPr>
              <a:t>://vk.com/snsabaikunanbaev</a:t>
            </a:r>
            <a:r>
              <a:rPr lang="ru-RU" u="sng" dirty="0"/>
              <a:t> </a:t>
            </a:r>
            <a:endParaRPr lang="ru-RU" dirty="0">
              <a:latin typeface="Times New Roman"/>
              <a:cs typeface="Times New Roman"/>
            </a:endParaRPr>
          </a:p>
          <a:p>
            <a:endParaRPr lang="ru-RU" dirty="0"/>
          </a:p>
        </p:txBody>
      </p:sp>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034" y="1584418"/>
            <a:ext cx="2305317" cy="14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62015" y="3128532"/>
            <a:ext cx="2059164" cy="646331"/>
          </a:xfrm>
          <a:prstGeom prst="rect">
            <a:avLst/>
          </a:prstGeom>
        </p:spPr>
        <p:txBody>
          <a:bodyPr wrap="square">
            <a:spAutoFit/>
          </a:bodyPr>
          <a:lstStyle/>
          <a:p>
            <a:pPr algn="ctr"/>
            <a:r>
              <a:rPr lang="en-US" dirty="0">
                <a:solidFill>
                  <a:schemeClr val="accent2">
                    <a:lumMod val="75000"/>
                  </a:schemeClr>
                </a:solidFill>
              </a:rPr>
              <a:t>SNSTV COOL – </a:t>
            </a:r>
            <a:r>
              <a:rPr lang="ru-RU" dirty="0">
                <a:solidFill>
                  <a:schemeClr val="accent2">
                    <a:lumMod val="75000"/>
                  </a:schemeClr>
                </a:solidFill>
                <a:latin typeface="Times New Roman"/>
                <a:cs typeface="Times New Roman"/>
              </a:rPr>
              <a:t>канал на </a:t>
            </a:r>
            <a:r>
              <a:rPr lang="en-US" dirty="0">
                <a:solidFill>
                  <a:schemeClr val="accent2">
                    <a:lumMod val="75000"/>
                  </a:schemeClr>
                </a:solidFill>
                <a:latin typeface="Times New Roman"/>
                <a:cs typeface="Times New Roman"/>
              </a:rPr>
              <a:t>YouTube</a:t>
            </a:r>
            <a:endParaRPr lang="ru-RU" dirty="0">
              <a:solidFill>
                <a:schemeClr val="accent2">
                  <a:lumMod val="75000"/>
                </a:schemeClr>
              </a:solidFill>
            </a:endParaRPr>
          </a:p>
        </p:txBody>
      </p:sp>
    </p:spTree>
    <p:extLst>
      <p:ext uri="{BB962C8B-B14F-4D97-AF65-F5344CB8AC3E}">
        <p14:creationId xmlns:p14="http://schemas.microsoft.com/office/powerpoint/2010/main" val="26163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82193a30d8bfaede72681ddd535124205abdc3"/>
</p:tagLst>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764</Words>
  <Application>Microsoft Office PowerPoint</Application>
  <PresentationFormat>Экран (4:3)</PresentationFormat>
  <Paragraphs>75</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КГУ «Школа-гимназия № 6 имени Абая Кунанабаева» г. Степногорска отдела образования по г. Степногорску при Управлении образования Акмолинской области</vt:lpstr>
      <vt:lpstr>Президент школы лидер ДО «Жастықшақ» 2020-2021 учебный год </vt:lpstr>
      <vt:lpstr>Структура ДО «Жастықшақ»</vt:lpstr>
      <vt:lpstr>Презентация PowerPoint</vt:lpstr>
      <vt:lpstr>Презентация PowerPoint</vt:lpstr>
      <vt:lpstr>Презентация PowerPoint</vt:lpstr>
      <vt:lpstr>Мы очень активные ребята! Узнать о наших мероприятиях вы можете  на официальных страничках школы-гимназии № 6 </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Светло-полосатый шаблон</dc:title>
  <dc:creator>obstinate</dc:creator>
  <dc:description>Шаблон презентации с сайта https://presentation-creation.ru/</dc:description>
  <cp:lastModifiedBy>Admin</cp:lastModifiedBy>
  <cp:revision>1079</cp:revision>
  <dcterms:created xsi:type="dcterms:W3CDTF">2018-02-25T09:09:03Z</dcterms:created>
  <dcterms:modified xsi:type="dcterms:W3CDTF">2021-04-01T09:17:39Z</dcterms:modified>
</cp:coreProperties>
</file>