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70" r:id="rId4"/>
    <p:sldId id="271" r:id="rId5"/>
    <p:sldId id="275" r:id="rId6"/>
    <p:sldId id="287" r:id="rId7"/>
    <p:sldId id="276" r:id="rId8"/>
    <p:sldId id="277" r:id="rId9"/>
    <p:sldId id="279" r:id="rId10"/>
    <p:sldId id="291" r:id="rId11"/>
    <p:sldId id="288" r:id="rId12"/>
    <p:sldId id="289" r:id="rId13"/>
    <p:sldId id="290" r:id="rId14"/>
    <p:sldId id="25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4B4"/>
    <a:srgbClr val="99FF66"/>
    <a:srgbClr val="0099FF"/>
    <a:srgbClr val="99FF33"/>
    <a:srgbClr val="CCCC00"/>
    <a:srgbClr val="FFCC00"/>
    <a:srgbClr val="FFFF00"/>
    <a:srgbClr val="6633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7D83B-2021-47DB-AA86-6896368A0A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EC093-E5E4-473C-988C-A8A8EC426A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20068-7C7E-43C0-9D7D-BAC104B8AD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299-FEC1-41C4-854D-F297577A09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A3998-C206-4926-BFE9-00DA8CEFED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E938F-1E89-4F36-98EE-F41B467B97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663BF-6FA9-4F9F-8935-EF63BCDF9C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F1E3D-101D-4EC3-86CA-E87B31196D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86E50-54DF-4BF2-A58C-71F953FC6E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B46D7-CD15-407E-B7E1-302842325D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2D2E0-D347-4DB4-97AD-513D9545CD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FF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EA53DFE-3B80-4B5D-9B07-96ADF51353E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comp\&#1056;&#1072;&#1073;&#1086;&#1095;&#1080;&#1081;%20&#1089;&#1090;&#1086;&#1083;\&#1055;%20&#1040;&#1041;&#1040;&#1049;\02%20-%20Warda%20'Harramt%20Ahhebar'%20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comp\&#1056;&#1072;&#1073;&#1086;&#1095;&#1080;&#1081;%20&#1089;&#1090;&#1086;&#1083;\&#1055;%20&#1040;&#1041;&#1040;&#1049;\19.wma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kazahst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836613"/>
            <a:ext cx="8675687" cy="4576762"/>
          </a:xfrm>
          <a:prstGeom prst="rect">
            <a:avLst/>
          </a:prstGeom>
          <a:noFill/>
        </p:spPr>
      </p:pic>
      <p:pic>
        <p:nvPicPr>
          <p:cNvPr id="17414" name="Picture 6" descr="i0549r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63763">
            <a:off x="56811" y="5290251"/>
            <a:ext cx="4686300" cy="1323975"/>
          </a:xfrm>
          <a:prstGeom prst="rect">
            <a:avLst/>
          </a:prstGeom>
          <a:noFill/>
        </p:spPr>
      </p:pic>
      <p:pic>
        <p:nvPicPr>
          <p:cNvPr id="17417" name="Picture 9" descr="kaz_anim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60350"/>
            <a:ext cx="3168650" cy="1736725"/>
          </a:xfrm>
          <a:prstGeom prst="rect">
            <a:avLst/>
          </a:prstGeom>
          <a:noFill/>
        </p:spPr>
      </p:pic>
      <p:sp>
        <p:nvSpPr>
          <p:cNvPr id="1741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3563938" y="333375"/>
            <a:ext cx="5040312" cy="1470025"/>
          </a:xfrm>
          <a:effectLst>
            <a:outerShdw dist="56796" dir="1593903" algn="ctr" rotWithShape="0">
              <a:srgbClr val="FFCC00">
                <a:alpha val="50000"/>
              </a:srgb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99FF"/>
                </a:solidFill>
                <a:latin typeface="Arial Black" pitchFamily="34" charset="0"/>
              </a:rPr>
              <a:t>Abai </a:t>
            </a:r>
            <a:r>
              <a:rPr lang="en-US" dirty="0" err="1" smtClean="0">
                <a:solidFill>
                  <a:srgbClr val="0099FF"/>
                </a:solidFill>
                <a:latin typeface="Arial Black" pitchFamily="34" charset="0"/>
              </a:rPr>
              <a:t>Kunanbayev</a:t>
            </a:r>
            <a:endParaRPr lang="ru-RU" dirty="0">
              <a:solidFill>
                <a:srgbClr val="0099FF"/>
              </a:solidFill>
              <a:latin typeface="Arial Black" pitchFamily="34" charset="0"/>
            </a:endParaRPr>
          </a:p>
        </p:txBody>
      </p:sp>
      <p:pic>
        <p:nvPicPr>
          <p:cNvPr id="17420" name="02 - Warda 'Harramt Ahhebar'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63087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4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2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esktop\img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Абай-Кунанбаев-Воля-ты-сильна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33362"/>
            <a:ext cx="6624637" cy="6624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Абай-Кунанбаев-Достоинство-челове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7344816" cy="6405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Пользователь\Desktop\Абай-Кунанбаев-Только-разум-наука-воля.jpg"/>
          <p:cNvPicPr>
            <a:picLocks noChangeAspect="1" noChangeArrowheads="1"/>
          </p:cNvPicPr>
          <p:nvPr/>
        </p:nvPicPr>
        <p:blipFill>
          <a:blip r:embed="rId2" cstate="print"/>
          <a:srcRect r="803" b="11466"/>
          <a:stretch>
            <a:fillRect/>
          </a:stretch>
        </p:blipFill>
        <p:spPr bwMode="auto">
          <a:xfrm>
            <a:off x="179512" y="0"/>
            <a:ext cx="8566093" cy="6840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ba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3367087" cy="4078287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50825" y="4868863"/>
            <a:ext cx="317023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800000"/>
                </a:solidFill>
              </a:rPr>
              <a:t>Слово Девятнадцатое</a:t>
            </a:r>
            <a:br>
              <a:rPr lang="ru-RU" sz="2800" b="1">
                <a:solidFill>
                  <a:srgbClr val="800000"/>
                </a:solidFill>
              </a:rPr>
            </a:br>
            <a:endParaRPr lang="ru-RU" sz="2800" b="1">
              <a:solidFill>
                <a:srgbClr val="800000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779838" y="333375"/>
            <a:ext cx="5184775" cy="57927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600"/>
              <a:t>Дитя человеческое не рождается на свет разумным. Только слушая, созерцая, пробуя все на ощупь и на вкус, оно начинает познавать разницу между хорошим и плохим. Чем больше видит и слышит дитя, тем больше узнает. </a:t>
            </a:r>
          </a:p>
        </p:txBody>
      </p:sp>
      <p:pic>
        <p:nvPicPr>
          <p:cNvPr id="4105" name="19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9788" y="62372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168" fill="hold"/>
                                        <p:tgtEl>
                                          <p:spTgt spid="4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1653"/>
          <p:cNvPicPr>
            <a:picLocks noChangeAspect="1" noChangeArrowheads="1"/>
          </p:cNvPicPr>
          <p:nvPr/>
        </p:nvPicPr>
        <p:blipFill>
          <a:blip r:embed="rId2" cstate="print"/>
          <a:srcRect l="2605" t="3458" r="4196" b="6915"/>
          <a:stretch>
            <a:fillRect/>
          </a:stretch>
        </p:blipFill>
        <p:spPr bwMode="auto">
          <a:xfrm>
            <a:off x="3492500" y="2852738"/>
            <a:ext cx="5113338" cy="3744912"/>
          </a:xfrm>
          <a:prstGeom prst="rect">
            <a:avLst/>
          </a:prstGeom>
          <a:noFill/>
        </p:spPr>
      </p:pic>
      <p:pic>
        <p:nvPicPr>
          <p:cNvPr id="18438" name="Picture 6" descr="аба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27388" cy="4392613"/>
          </a:xfrm>
          <a:prstGeom prst="rect">
            <a:avLst/>
          </a:prstGeom>
          <a:noFill/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276600" y="476250"/>
            <a:ext cx="55435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796" dir="1593903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663300"/>
                </a:solidFill>
              </a:rPr>
              <a:t>Abai</a:t>
            </a:r>
            <a:r>
              <a:rPr lang="ru-RU" sz="4000" b="1" dirty="0" smtClean="0">
                <a:solidFill>
                  <a:srgbClr val="663300"/>
                </a:solidFill>
              </a:rPr>
              <a:t> (</a:t>
            </a:r>
            <a:r>
              <a:rPr lang="en-US" sz="4000" b="1" dirty="0" smtClean="0">
                <a:solidFill>
                  <a:srgbClr val="663300"/>
                </a:solidFill>
              </a:rPr>
              <a:t>Ibrahim</a:t>
            </a:r>
            <a:r>
              <a:rPr lang="ru-RU" sz="4000" b="1" dirty="0" smtClean="0">
                <a:solidFill>
                  <a:srgbClr val="663300"/>
                </a:solidFill>
              </a:rPr>
              <a:t>) </a:t>
            </a:r>
            <a:r>
              <a:rPr lang="en-US" sz="4000" b="1" dirty="0" err="1" smtClean="0">
                <a:solidFill>
                  <a:srgbClr val="663300"/>
                </a:solidFill>
              </a:rPr>
              <a:t>Kunanbayev</a:t>
            </a:r>
            <a:r>
              <a:rPr lang="ru-RU" sz="4000" b="1" dirty="0">
                <a:solidFill>
                  <a:srgbClr val="663300"/>
                </a:solidFill>
              </a:rPr>
              <a:t/>
            </a:r>
            <a:br>
              <a:rPr lang="ru-RU" sz="4000" b="1" dirty="0">
                <a:solidFill>
                  <a:srgbClr val="663300"/>
                </a:solidFill>
              </a:rPr>
            </a:br>
            <a:r>
              <a:rPr lang="ru-RU" sz="4000" b="1" dirty="0">
                <a:solidFill>
                  <a:srgbClr val="663300"/>
                </a:solidFill>
              </a:rPr>
              <a:t>1845 - 1904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n-US" dirty="0" smtClean="0"/>
              <a:t>Biography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80728"/>
            <a:ext cx="6552728" cy="5616624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 great Kazakh poet was born in 1845 in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Chinghis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Mountains in Semipalatinsk Region. His father,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Kunanbai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was 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stern and willful steppe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ruler.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Abai`s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mother,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Ulzhan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was a wonderful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woman.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She loved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her son,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called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him Abai (which means thoughtful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instead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Ibraghim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the name given the boy by his father.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Файл:AbaiPain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32656"/>
            <a:ext cx="2447925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Abai became a symbol  of friendship and brotherhood between the Russian and Kazakh cultures. He loved Pushkin, Lermontov,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Krylov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Saltykov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Shedrin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Tolstoi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He translated their books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into Kazakh.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 loved Kazakh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folk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music and composed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several melodies. He also wrote music for his translations from Eugene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Onegin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 composed about twenty melodies.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greatest poet Abai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Kunanbaev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1904. The glory of Abai, the real founder of modern Kazakh culture and the greatest Kazakh classical poet,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will never die.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madrasah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where Abai  studied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Закрыть окно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776864" cy="501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12968" cy="6284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48064" y="1196752"/>
            <a:ext cx="3096344" cy="4247317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Kazakh </a:t>
            </a:r>
            <a:r>
              <a:rPr lang="en-US" sz="2000" b="1" dirty="0" smtClean="0"/>
              <a:t>S</a:t>
            </a:r>
            <a:r>
              <a:rPr lang="en-US" sz="2000" b="1" dirty="0" smtClean="0"/>
              <a:t>tate University in </a:t>
            </a:r>
            <a:r>
              <a:rPr lang="en-US" sz="2000" b="1" dirty="0" err="1" smtClean="0"/>
              <a:t>A</a:t>
            </a:r>
            <a:r>
              <a:rPr lang="en-US" sz="2000" b="1" dirty="0" err="1" smtClean="0"/>
              <a:t>lmaty</a:t>
            </a:r>
            <a:r>
              <a:rPr lang="en-US" sz="2000" b="1" dirty="0" smtClean="0"/>
              <a:t> is named after </a:t>
            </a:r>
            <a:r>
              <a:rPr lang="en-US" sz="2000" b="1" dirty="0" err="1" smtClean="0"/>
              <a:t>A</a:t>
            </a:r>
            <a:r>
              <a:rPr lang="en-US" sz="2000" b="1" dirty="0" err="1" smtClean="0"/>
              <a:t>bai</a:t>
            </a:r>
            <a:r>
              <a:rPr lang="en-US" sz="2000" b="1" dirty="0" smtClean="0"/>
              <a:t> , so as  </a:t>
            </a:r>
            <a:r>
              <a:rPr lang="en-US" sz="2000" b="1" dirty="0" smtClean="0"/>
              <a:t>m</a:t>
            </a:r>
            <a:r>
              <a:rPr lang="en-US" sz="2000" b="1" dirty="0" smtClean="0"/>
              <a:t>any streets and avenues. Statues of </a:t>
            </a:r>
            <a:r>
              <a:rPr lang="en-US" sz="2000" b="1" dirty="0" err="1" smtClean="0"/>
              <a:t>Abai</a:t>
            </a:r>
            <a:r>
              <a:rPr lang="en-US" sz="2000" b="1" dirty="0" smtClean="0"/>
              <a:t> you can see in many cities of Kazakhstan.  Our school is named after </a:t>
            </a:r>
            <a:r>
              <a:rPr lang="en-US" sz="2000" b="1" dirty="0" err="1" smtClean="0"/>
              <a:t>Abai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Kunanbayev</a:t>
            </a:r>
            <a:r>
              <a:rPr lang="en-US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Task I. Answer the Questions: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Abai?</a:t>
            </a: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and where was he born?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was his real name?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do you know about his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mother?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12160" y="5301208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 poet, a writer, a philosopher, a composer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4725144"/>
            <a:ext cx="18722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 was born in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1845 in the </a:t>
            </a:r>
            <a:r>
              <a:rPr lang="en-US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Chinghis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Mountains in Semipalatinsk Region.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80312" y="83671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Ibraghim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692696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Abai`s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mother,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Ulzhan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was a wonderful woman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2320" y="1916832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C44B4"/>
                </a:solidFill>
              </a:rPr>
              <a:t>He died in 1904</a:t>
            </a:r>
            <a:endParaRPr lang="ru-RU" sz="2000" dirty="0">
              <a:solidFill>
                <a:srgbClr val="1C44B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Task II. Match the dates with the facts of Abai.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328592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1845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composed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melodies.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 started  his poetic career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translating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Krylov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Pushkin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Lermontov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Kazakh.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1904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The greatest poet Abai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Kunanbaev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		was died when he was 59.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1886 	The great Kazakh poet was born in 		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Chinghis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Mountains.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Read and try to understand these lines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12776"/>
            <a:ext cx="4495800" cy="4713387"/>
          </a:xfrm>
        </p:spPr>
        <p:txBody>
          <a:bodyPr/>
          <a:lstStyle/>
          <a:p>
            <a:r>
              <a:rPr lang="en-US" dirty="0" smtClean="0"/>
              <a:t>1. When I was young, I did not think much of learning.</a:t>
            </a:r>
            <a:br>
              <a:rPr lang="en-US" dirty="0" smtClean="0"/>
            </a:br>
            <a:r>
              <a:rPr lang="en-US" dirty="0" smtClean="0"/>
              <a:t>When I grasped the sense of life, I did not appreciate it.</a:t>
            </a:r>
            <a:br>
              <a:rPr lang="en-US" dirty="0" smtClean="0"/>
            </a:br>
            <a:r>
              <a:rPr lang="en-US" dirty="0" smtClean="0"/>
              <a:t>Now I am old, it`s too late to take to science,</a:t>
            </a:r>
            <a:br>
              <a:rPr lang="en-US" dirty="0" smtClean="0"/>
            </a:br>
            <a:r>
              <a:rPr lang="en-US" dirty="0" smtClean="0"/>
              <a:t>For me, it shines in vain.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1340768"/>
            <a:ext cx="4186808" cy="4785395"/>
          </a:xfrm>
        </p:spPr>
        <p:txBody>
          <a:bodyPr/>
          <a:lstStyle/>
          <a:p>
            <a:r>
              <a:rPr lang="ru-RU" dirty="0" smtClean="0"/>
              <a:t>Юным был – в ум не бралось учение,</a:t>
            </a:r>
            <a:br>
              <a:rPr lang="ru-RU" dirty="0" smtClean="0"/>
            </a:br>
            <a:r>
              <a:rPr lang="ru-RU" dirty="0" smtClean="0"/>
              <a:t>Суть узрев, – в ней не постиг </a:t>
            </a:r>
            <a:r>
              <a:rPr lang="ru-RU" dirty="0" err="1" smtClean="0"/>
              <a:t>зн</a:t>
            </a:r>
            <a:r>
              <a:rPr lang="en-US" dirty="0" smtClean="0"/>
              <a:t>a</a:t>
            </a:r>
            <a:r>
              <a:rPr lang="ru-RU" dirty="0" err="1" smtClean="0"/>
              <a:t>чение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Взрослым </a:t>
            </a:r>
            <a:r>
              <a:rPr lang="ru-RU" dirty="0" smtClean="0"/>
              <a:t>же вгрызаться </a:t>
            </a:r>
            <a:r>
              <a:rPr lang="ru-RU" dirty="0" smtClean="0"/>
              <a:t>в науку,</a:t>
            </a:r>
            <a:br>
              <a:rPr lang="ru-RU" dirty="0" smtClean="0"/>
            </a:br>
            <a:r>
              <a:rPr lang="ru-RU" dirty="0" smtClean="0"/>
              <a:t>Но поздно </a:t>
            </a:r>
            <a:r>
              <a:rPr lang="ru-RU" dirty="0" smtClean="0"/>
              <a:t>мерцает ее свечение ...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379</Words>
  <Application>Microsoft Office PowerPoint</Application>
  <PresentationFormat>Экран (4:3)</PresentationFormat>
  <Paragraphs>31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Abai Kunanbayev</vt:lpstr>
      <vt:lpstr>Слайд 2</vt:lpstr>
      <vt:lpstr>Biography</vt:lpstr>
      <vt:lpstr>Слайд 4</vt:lpstr>
      <vt:lpstr>The madrasah where Abai  studied</vt:lpstr>
      <vt:lpstr>Слайд 6</vt:lpstr>
      <vt:lpstr>Task I. Answer the Questions: </vt:lpstr>
      <vt:lpstr>Task II. Match the dates with the facts of Abai. </vt:lpstr>
      <vt:lpstr>Read and try to understand these lines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Пользователь</cp:lastModifiedBy>
  <cp:revision>17</cp:revision>
  <dcterms:created xsi:type="dcterms:W3CDTF">2007-09-22T11:26:00Z</dcterms:created>
  <dcterms:modified xsi:type="dcterms:W3CDTF">2020-08-24T15:27:54Z</dcterms:modified>
</cp:coreProperties>
</file>