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72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143080" y="285840"/>
            <a:ext cx="6214320" cy="142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УВАЖАЕМЫЕ АБИТУРИЕНТЫ!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Высший торгово-экономический колледж Казпотребсоюза ПРИГЛАШАЕТ ВАС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на обучение по специальности «Организация питания»,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квалификация «ТЕХНОЛОГ-МЕНЕДЖЕР»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214200" y="2714760"/>
            <a:ext cx="4500000" cy="18144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Приоритеты в обучении: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Бесплатное обучение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(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грант Местного бюджета);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Стипендия;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Дуальное </a:t>
            </a:r>
            <a:r>
              <a:rPr lang="ru-RU" sz="1400" b="1" strike="noStrike" spc="-1" smtClean="0">
                <a:solidFill>
                  <a:srgbClr val="002060"/>
                </a:solidFill>
                <a:latin typeface="Times New Roman"/>
                <a:ea typeface="DejaVu Sans"/>
              </a:rPr>
              <a:t>обучение;</a:t>
            </a:r>
            <a:endParaRPr lang="ru-RU" sz="1400" b="1" spc="-1" dirty="0" smtClean="0">
              <a:solidFill>
                <a:srgbClr val="002060"/>
              </a:solidFill>
              <a:latin typeface="Times New Roman"/>
              <a:ea typeface="DejaVu Sans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П</a:t>
            </a:r>
            <a:r>
              <a:rPr lang="ru-RU" sz="1400" b="1" strike="noStrike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рактикоориентированность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Практика в лучших ресторанах столицы;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Дистанционные образовательные технологии;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Кредитная технология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обучения.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0" y="1714320"/>
            <a:ext cx="4998600" cy="142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Квалификация: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0508063 «Технолог-менеджер»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Форма обучения:</a:t>
            </a:r>
            <a:r>
              <a:rPr lang="ru-RU" sz="1400" b="0" strike="noStrike" spc="-1">
                <a:solidFill>
                  <a:srgbClr val="262626"/>
                </a:solidFill>
                <a:latin typeface="Times New Roman"/>
                <a:ea typeface="DejaVu Sans"/>
              </a:rPr>
              <a:t> </a:t>
            </a:r>
            <a:r>
              <a:rPr lang="ru-RU" sz="1400" b="1" strike="noStrike" spc="-1">
                <a:solidFill>
                  <a:srgbClr val="262626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262626"/>
                </a:solidFill>
                <a:latin typeface="Times New Roman"/>
                <a:ea typeface="DejaVu Sans"/>
              </a:rPr>
              <a:t>очная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Язык обучения: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государственный, русский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Срок обучения: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 базе 9 классов – 3 года 10 месяцев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14920" y="4643446"/>
            <a:ext cx="8929080" cy="1937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Преимущества специальности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2060"/>
                </a:solidFill>
                <a:latin typeface="Times New Roman"/>
                <a:ea typeface="DejaVu Sans"/>
              </a:rPr>
              <a:t>Востребованность</a:t>
            </a: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 на рынке труда, высокий уровень заработной платы, возможность совмещать </a:t>
            </a: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обучение и </a:t>
            </a: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работу,  возможность </a:t>
            </a: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карьерного роста, престиж  профессии, творческий  </a:t>
            </a: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потенциал.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Карьерный рост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Заведующий столовой, заведующий производством, главный  технолог, </a:t>
            </a:r>
            <a:r>
              <a:rPr lang="kk-KZ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администратор, </a:t>
            </a:r>
            <a:r>
              <a:rPr lang="kk-KZ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управляющий, заместитель директора по производству, </a:t>
            </a:r>
            <a:r>
              <a:rPr lang="kk-KZ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директор.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г.Нур-Султан, ул.Кенесары,60. 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Контактные тел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.:+7 (717) 2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50-18-30, 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+7(717) 2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50-18-35,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+7 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(747)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351 49 48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www.kaz-tek.kz, www.facebook.com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55520" y="-144360"/>
            <a:ext cx="3027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55520" y="-144360"/>
            <a:ext cx="3027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55520" y="-144360"/>
            <a:ext cx="3027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155520" y="-144360"/>
            <a:ext cx="3027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6" name="Picture 4" descr="Вакансия Управляющий в Самарской области | Работа | Авито"/>
          <p:cNvPicPr/>
          <p:nvPr/>
        </p:nvPicPr>
        <p:blipFill>
          <a:blip r:embed="rId2"/>
          <a:stretch/>
        </p:blipFill>
        <p:spPr>
          <a:xfrm>
            <a:off x="0" y="0"/>
            <a:ext cx="2571120" cy="1712520"/>
          </a:xfrm>
          <a:prstGeom prst="rect">
            <a:avLst/>
          </a:prstGeom>
          <a:ln>
            <a:noFill/>
          </a:ln>
        </p:spPr>
      </p:pic>
      <p:pic>
        <p:nvPicPr>
          <p:cNvPr id="47" name="Picture 2" descr="C:\Users\Student\Desktop\Камила\WhatsApp Image 2020-05-12 at 13.28.41.jpeg"/>
          <p:cNvPicPr/>
          <p:nvPr/>
        </p:nvPicPr>
        <p:blipFill>
          <a:blip r:embed="rId3"/>
          <a:stretch/>
        </p:blipFill>
        <p:spPr>
          <a:xfrm>
            <a:off x="5000760" y="1785960"/>
            <a:ext cx="3785400" cy="2245320"/>
          </a:xfrm>
          <a:prstGeom prst="rect">
            <a:avLst/>
          </a:prstGeom>
          <a:ln>
            <a:noFill/>
          </a:ln>
        </p:spPr>
      </p:pic>
      <p:pic>
        <p:nvPicPr>
          <p:cNvPr id="48" name="Picture 2" descr="C:\Users\Student\Desktop\Камила\РАЗНОЕ\WhatsApp Image 2020-04-08 at 17.03.47.jpeg"/>
          <p:cNvPicPr/>
          <p:nvPr/>
        </p:nvPicPr>
        <p:blipFill>
          <a:blip r:embed="rId4"/>
          <a:stretch/>
        </p:blipFill>
        <p:spPr>
          <a:xfrm>
            <a:off x="7689600" y="0"/>
            <a:ext cx="1453680" cy="57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928880" y="214200"/>
            <a:ext cx="6643080" cy="164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УВАЖАЕМЫЕ</a:t>
            </a:r>
            <a:r>
              <a:rPr lang="en-US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АБИТУРИЕНТЫ!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Высший торгово-экономический колледж Казпотребсоюза ПРИГЛАШАЕТ ВАС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на обучение по специальности «Организация питания»,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квалификация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 «ПОВАР», «КОНДИТЕР»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214200" y="2214720"/>
            <a:ext cx="45698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0" y="1785960"/>
            <a:ext cx="49986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Квалификация: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0508012 «Повар», 0508022 «Кондитер»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Форма обучения: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очная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Язык обучения: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государственный, русский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Срок обучения: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 базе 9 классов – 2 года 10 месяцев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214282" y="4714884"/>
            <a:ext cx="871344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Преимущества специальности</a:t>
            </a:r>
            <a:endParaRPr lang="ru-RU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в</a:t>
            </a:r>
            <a:r>
              <a:rPr lang="ru-RU" sz="1200" b="1" strike="noStrike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остребованность</a:t>
            </a: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на рынке труда, высокий уровень заработной платы</a:t>
            </a:r>
            <a:r>
              <a:rPr lang="ru-RU" sz="1200" b="1" spc="-1" dirty="0">
                <a:solidFill>
                  <a:srgbClr val="002060"/>
                </a:solidFill>
                <a:latin typeface="Times New Roman"/>
              </a:rPr>
              <a:t>, возможность совмещать учебу и работу</a:t>
            </a:r>
            <a:r>
              <a:rPr lang="ru-RU" sz="1200" b="1" spc="-1" dirty="0" smtClean="0">
                <a:solidFill>
                  <a:srgbClr val="002060"/>
                </a:solidFill>
                <a:latin typeface="Times New Roman"/>
              </a:rPr>
              <a:t>, </a:t>
            </a: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возможность карьерного роста, престиж профессии, творческий подход в приготовлении блюд.</a:t>
            </a:r>
            <a:endParaRPr lang="ru-RU" sz="1200" b="0" strike="noStrike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       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Карьерный рост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pc="-1" dirty="0">
                <a:solidFill>
                  <a:srgbClr val="002060"/>
                </a:solidFill>
                <a:latin typeface="Times New Roman"/>
                <a:ea typeface="DejaVu Sans"/>
              </a:rPr>
              <a:t>п</a:t>
            </a:r>
            <a:r>
              <a:rPr lang="kk-KZ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омощник </a:t>
            </a:r>
            <a:r>
              <a:rPr lang="kk-KZ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повара, </a:t>
            </a:r>
            <a:r>
              <a:rPr lang="en-US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Staff </a:t>
            </a: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повар, заготовщик, повар холодного и горячего цеха, 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повар-калькулятор, </a:t>
            </a:r>
            <a:r>
              <a:rPr lang="ru-RU" sz="1200" b="1" strike="noStrike" spc="-1" dirty="0" err="1">
                <a:solidFill>
                  <a:srgbClr val="002060"/>
                </a:solidFill>
                <a:latin typeface="Times New Roman"/>
                <a:ea typeface="DejaVu Sans"/>
              </a:rPr>
              <a:t>сушист</a:t>
            </a: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, </a:t>
            </a:r>
            <a:r>
              <a:rPr lang="kk-KZ" sz="12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су-шеф, шеф-повар,  инженер-технолог, помощник кондитера, </a:t>
            </a:r>
            <a:r>
              <a:rPr lang="kk-KZ" sz="12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повар-кондитер.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г.Нур-Султан, ул.Кенесары,60. 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Контактные тел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.:+7 (717)2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50-18-30, 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+7(717) 2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50-18-35,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+7 </a:t>
            </a:r>
            <a:r>
              <a:rPr lang="kk-KZ" sz="12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(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747)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351 49 48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www.kaz-tek.kz, www.facebook.com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endParaRPr lang="ru-RU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254061"/>
                </a:solidFill>
                <a:latin typeface="Times New Roman"/>
                <a:ea typeface="DejaVu Sans"/>
              </a:rPr>
              <a:t>  </a:t>
            </a:r>
            <a:endParaRPr lang="ru-RU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endParaRPr lang="ru-RU" sz="1200" b="0" strike="noStrike" spc="-1" dirty="0">
              <a:latin typeface="Arial"/>
            </a:endParaRPr>
          </a:p>
        </p:txBody>
      </p:sp>
      <p:pic>
        <p:nvPicPr>
          <p:cNvPr id="53" name="Picture 2" descr="Повар. Вакансия от ГУО &quot;Понемуньский детский дом г. Гродно&quot; в ..."/>
          <p:cNvPicPr/>
          <p:nvPr/>
        </p:nvPicPr>
        <p:blipFill>
          <a:blip r:embed="rId2"/>
          <a:stretch/>
        </p:blipFill>
        <p:spPr>
          <a:xfrm>
            <a:off x="0" y="0"/>
            <a:ext cx="2571120" cy="1712160"/>
          </a:xfrm>
          <a:prstGeom prst="rect">
            <a:avLst/>
          </a:prstGeom>
          <a:ln>
            <a:noFill/>
          </a:ln>
        </p:spPr>
      </p:pic>
      <p:pic>
        <p:nvPicPr>
          <p:cNvPr id="54" name="Picture 3" descr="C:\Users\Student\Downloads\WhatsApp Image 2020-05-12 at 20.03.26.jpeg"/>
          <p:cNvPicPr/>
          <p:nvPr/>
        </p:nvPicPr>
        <p:blipFill>
          <a:blip r:embed="rId3"/>
          <a:stretch/>
        </p:blipFill>
        <p:spPr>
          <a:xfrm>
            <a:off x="4929120" y="1928880"/>
            <a:ext cx="3998160" cy="2245320"/>
          </a:xfrm>
          <a:prstGeom prst="rect">
            <a:avLst/>
          </a:prstGeom>
          <a:ln>
            <a:noFill/>
          </a:ln>
        </p:spPr>
      </p:pic>
      <p:sp>
        <p:nvSpPr>
          <p:cNvPr id="55" name="CustomShape 5"/>
          <p:cNvSpPr/>
          <p:nvPr/>
        </p:nvSpPr>
        <p:spPr>
          <a:xfrm>
            <a:off x="142844" y="2643182"/>
            <a:ext cx="4786314" cy="22760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Приоритеты в обучении:</a:t>
            </a:r>
            <a:endParaRPr lang="ru-RU" sz="16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Бесплатное обучение и питание (грант Республиканского бюджета);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Стипендия;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Дуальное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обучение;</a:t>
            </a: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П</a:t>
            </a:r>
            <a:r>
              <a:rPr lang="ru-RU" sz="1400" b="1" strike="noStrike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рактикоориентированность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Практика в лучших ресторанах столицы;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pc="-1" dirty="0">
                <a:solidFill>
                  <a:srgbClr val="002060"/>
                </a:solidFill>
                <a:latin typeface="Times New Roman"/>
              </a:rPr>
              <a:t>Дистанционные образовательные технологии;</a:t>
            </a:r>
            <a:endParaRPr lang="ru-RU" sz="1400" spc="-1" dirty="0"/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Кредитная 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технология обучения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pic>
        <p:nvPicPr>
          <p:cNvPr id="56" name="Picture 2" descr="C:\Users\Student\Desktop\Камила\РАЗНОЕ\WhatsApp Image 2020-04-08 at 17.03.47.jpeg"/>
          <p:cNvPicPr/>
          <p:nvPr/>
        </p:nvPicPr>
        <p:blipFill>
          <a:blip r:embed="rId4"/>
          <a:stretch/>
        </p:blipFill>
        <p:spPr>
          <a:xfrm>
            <a:off x="7689600" y="0"/>
            <a:ext cx="1453680" cy="57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2143080" y="357120"/>
            <a:ext cx="6998760" cy="142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УВАЖАЕМЫЕ АБИТУРИЕНТЫ!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Высший торгово-экономический колледж Казпотребсоюза ПРИГЛАШАЕТ ВАС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на обучение по специальности «Организация питания»,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квалификация «БАРМЕН»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214200" y="2286000"/>
            <a:ext cx="45698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214200" y="1785960"/>
            <a:ext cx="47844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Квалификация: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0508052 «Бармен»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Форма обучения: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очная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Язык обучения: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государственный,</a:t>
            </a: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Срок обучения: </a:t>
            </a: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 базе 9 классов – 2 года 10 месяцев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60" name="CustomShape 4"/>
          <p:cNvSpPr/>
          <p:nvPr/>
        </p:nvSpPr>
        <p:spPr>
          <a:xfrm>
            <a:off x="214282" y="4714884"/>
            <a:ext cx="8498880" cy="2491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Преимущества специальности</a:t>
            </a:r>
            <a:endParaRPr lang="ru-RU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pc="-1" dirty="0" err="1">
                <a:solidFill>
                  <a:srgbClr val="002060"/>
                </a:solidFill>
                <a:latin typeface="Times New Roman"/>
                <a:ea typeface="Kz Times New Roman"/>
              </a:rPr>
              <a:t>в</a:t>
            </a:r>
            <a:r>
              <a:rPr lang="ru-RU" sz="1200" b="1" strike="noStrike" spc="-1" dirty="0" err="1" smtClean="0">
                <a:solidFill>
                  <a:srgbClr val="002060"/>
                </a:solidFill>
                <a:latin typeface="Times New Roman"/>
                <a:ea typeface="Kz Times New Roman"/>
              </a:rPr>
              <a:t>остребованность</a:t>
            </a: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  <a:ea typeface="Kz Times New Roman"/>
              </a:rPr>
              <a:t> </a:t>
            </a: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Kz Times New Roman"/>
              </a:rPr>
              <a:t>на рынке труда, высокий уровень заработной платы, </a:t>
            </a:r>
            <a:r>
              <a:rPr lang="ru-RU" sz="1200" b="1" spc="-1" dirty="0">
                <a:solidFill>
                  <a:srgbClr val="002060"/>
                </a:solidFill>
                <a:latin typeface="Times New Roman"/>
              </a:rPr>
              <a:t>возможность совмещать учебу и работу</a:t>
            </a: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  <a:ea typeface="Kz Times New Roman"/>
              </a:rPr>
              <a:t>, </a:t>
            </a: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Kz Times New Roman"/>
              </a:rPr>
              <a:t>возможность карьерного роста, престиж профессии, творческий подход в приготовлении напитков, коктейлей</a:t>
            </a:r>
            <a:endParaRPr lang="ru-RU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  <a:ea typeface="Kz Times New Roman"/>
              </a:rPr>
              <a:t>                                                                      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Карьерный рост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pc="-1" dirty="0">
                <a:solidFill>
                  <a:srgbClr val="002060"/>
                </a:solidFill>
                <a:latin typeface="Times New Roman"/>
                <a:ea typeface="Kz Times New Roman"/>
              </a:rPr>
              <a:t>б</a:t>
            </a:r>
            <a:r>
              <a:rPr lang="kk-KZ" sz="1200" b="1" strike="noStrike" spc="-1" dirty="0" smtClean="0">
                <a:solidFill>
                  <a:srgbClr val="002060"/>
                </a:solidFill>
                <a:latin typeface="Times New Roman"/>
                <a:ea typeface="Kz Times New Roman"/>
              </a:rPr>
              <a:t>ариста</a:t>
            </a:r>
            <a:r>
              <a:rPr lang="kk-KZ" sz="1200" b="1" strike="noStrike" spc="-1" dirty="0">
                <a:solidFill>
                  <a:srgbClr val="002060"/>
                </a:solidFill>
                <a:latin typeface="Times New Roman"/>
                <a:ea typeface="Kz Times New Roman"/>
              </a:rPr>
              <a:t>, барбек, бармен, сомелье, старший бармен, бар-менеджер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г.Нур-Султан, ул.Кенесары,60. 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Контактные тел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Kz Times New Roman"/>
              </a:rPr>
              <a:t>.: +7(717)2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50-18-30, 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Kz Times New Roman"/>
              </a:rPr>
              <a:t>+7(717) 250-18-35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,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+7 </a:t>
            </a:r>
            <a:r>
              <a:rPr lang="kk-KZ" sz="12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(747) </a:t>
            </a: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351 49 48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www.kaz-tek.kz, www.facebook.com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 </a:t>
            </a:r>
            <a:endParaRPr lang="ru-RU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254061"/>
                </a:solidFill>
                <a:latin typeface="Times New Roman"/>
                <a:ea typeface="Kz Times New Roman"/>
              </a:rPr>
              <a:t>  </a:t>
            </a:r>
            <a:endParaRPr lang="ru-RU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kk-KZ" sz="1200" b="1" strike="noStrike" spc="-1" dirty="0">
                <a:solidFill>
                  <a:srgbClr val="C00000"/>
                </a:solidFill>
                <a:latin typeface="Times New Roman"/>
                <a:ea typeface="Kz Times New Roman"/>
              </a:rPr>
              <a:t> </a:t>
            </a:r>
            <a:endParaRPr lang="ru-RU" sz="1200" b="0" strike="noStrike" spc="-1" dirty="0">
              <a:latin typeface="Arial"/>
            </a:endParaRPr>
          </a:p>
        </p:txBody>
      </p:sp>
      <p:pic>
        <p:nvPicPr>
          <p:cNvPr id="61" name="Picture 6" descr="Frank Meier, The Paris Ritz's Mysterious Bartender Spy | Bartender ..."/>
          <p:cNvPicPr/>
          <p:nvPr/>
        </p:nvPicPr>
        <p:blipFill>
          <a:blip r:embed="rId2"/>
          <a:stretch/>
        </p:blipFill>
        <p:spPr>
          <a:xfrm>
            <a:off x="285840" y="0"/>
            <a:ext cx="2428200" cy="1783800"/>
          </a:xfrm>
          <a:prstGeom prst="rect">
            <a:avLst/>
          </a:prstGeom>
          <a:ln>
            <a:noFill/>
          </a:ln>
        </p:spPr>
      </p:pic>
      <p:pic>
        <p:nvPicPr>
          <p:cNvPr id="62" name="Picture 2" descr="C:\Users\Student\Desktop\Камила\WhatsApp Image 2020-05-12 at 13.41.38.jpeg"/>
          <p:cNvPicPr/>
          <p:nvPr/>
        </p:nvPicPr>
        <p:blipFill>
          <a:blip r:embed="rId3"/>
          <a:stretch/>
        </p:blipFill>
        <p:spPr>
          <a:xfrm>
            <a:off x="4929120" y="1857240"/>
            <a:ext cx="3795840" cy="2569680"/>
          </a:xfrm>
          <a:prstGeom prst="rect">
            <a:avLst/>
          </a:prstGeom>
          <a:ln>
            <a:noFill/>
          </a:ln>
        </p:spPr>
      </p:pic>
      <p:sp>
        <p:nvSpPr>
          <p:cNvPr id="63" name="CustomShape 5"/>
          <p:cNvSpPr/>
          <p:nvPr/>
        </p:nvSpPr>
        <p:spPr>
          <a:xfrm>
            <a:off x="285720" y="2643182"/>
            <a:ext cx="4786314" cy="22760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Приоритеты в обучении:</a:t>
            </a:r>
            <a:endParaRPr lang="ru-RU" sz="16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Бесплатное обучение и питание (грант Республиканского бюджета);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Стипендия;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Дуальное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обучение;</a:t>
            </a: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П</a:t>
            </a:r>
            <a:r>
              <a:rPr lang="ru-RU" sz="1400" b="1" strike="noStrike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рактикоориентированность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Практика в лучших ресторанах столицы;</a:t>
            </a:r>
            <a:endParaRPr lang="ru-RU" sz="1400" b="0" strike="noStrike" spc="-1" dirty="0">
              <a:latin typeface="Arial"/>
            </a:endParaRPr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pc="-1" dirty="0">
                <a:solidFill>
                  <a:srgbClr val="002060"/>
                </a:solidFill>
                <a:latin typeface="Times New Roman"/>
              </a:rPr>
              <a:t>Дистанционные образовательные технологии;</a:t>
            </a:r>
            <a:endParaRPr lang="ru-RU" sz="1400" spc="-1" dirty="0"/>
          </a:p>
          <a:p>
            <a:pPr marL="90360" indent="-8964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Кредитная 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технология обучения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pic>
        <p:nvPicPr>
          <p:cNvPr id="64" name="Picture 2" descr="C:\Users\Student\Desktop\Камила\РАЗНОЕ\WhatsApp Image 2020-04-08 at 17.03.47.jpeg"/>
          <p:cNvPicPr/>
          <p:nvPr/>
        </p:nvPicPr>
        <p:blipFill>
          <a:blip r:embed="rId4"/>
          <a:stretch/>
        </p:blipFill>
        <p:spPr>
          <a:xfrm>
            <a:off x="7689600" y="0"/>
            <a:ext cx="1453680" cy="57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456</Words>
  <Application>LibreOffice/6.4.0.3$Linux_X86_64 LibreOffice_project/b0a288ab3d2d4774cb44b62f04d5d28733ac6df8</Application>
  <PresentationFormat>Экран (4:3)</PresentationFormat>
  <Paragraphs>86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Student</dc:creator>
  <dc:description/>
  <cp:lastModifiedBy>Админ</cp:lastModifiedBy>
  <cp:revision>54</cp:revision>
  <dcterms:created xsi:type="dcterms:W3CDTF">2020-05-11T11:39:50Z</dcterms:created>
  <dcterms:modified xsi:type="dcterms:W3CDTF">2020-05-17T06:50:04Z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