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8"/>
  </p:notesMasterIdLst>
  <p:sldIdLst>
    <p:sldId id="256" r:id="rId2"/>
    <p:sldId id="261" r:id="rId3"/>
    <p:sldId id="258" r:id="rId4"/>
    <p:sldId id="265" r:id="rId5"/>
    <p:sldId id="262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0107" autoAdjust="0"/>
  </p:normalViewPr>
  <p:slideViewPr>
    <p:cSldViewPr>
      <p:cViewPr varScale="1">
        <p:scale>
          <a:sx n="74" d="100"/>
          <a:sy n="74" d="100"/>
        </p:scale>
        <p:origin x="-126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12153B-ECD6-48DD-B989-2CF3E68FBF22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2699F9-D0FF-40E6-B100-D90FAAD891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978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699F9-D0FF-40E6-B100-D90FAAD89199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6248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699F9-D0FF-40E6-B100-D90FAAD89199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7723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DAEBFF-9846-4680-9321-CCBB9E3B0190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1704BC-4AA6-4778-85FE-B70C5664C49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DAEBFF-9846-4680-9321-CCBB9E3B0190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1704BC-4AA6-4778-85FE-B70C5664C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DAEBFF-9846-4680-9321-CCBB9E3B0190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1704BC-4AA6-4778-85FE-B70C5664C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DAEBFF-9846-4680-9321-CCBB9E3B0190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1704BC-4AA6-4778-85FE-B70C5664C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DAEBFF-9846-4680-9321-CCBB9E3B0190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1704BC-4AA6-4778-85FE-B70C5664C49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DAEBFF-9846-4680-9321-CCBB9E3B0190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1704BC-4AA6-4778-85FE-B70C5664C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DAEBFF-9846-4680-9321-CCBB9E3B0190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1704BC-4AA6-4778-85FE-B70C5664C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DAEBFF-9846-4680-9321-CCBB9E3B0190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1704BC-4AA6-4778-85FE-B70C5664C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DAEBFF-9846-4680-9321-CCBB9E3B0190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1704BC-4AA6-4778-85FE-B70C5664C491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DAEBFF-9846-4680-9321-CCBB9E3B0190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1704BC-4AA6-4778-85FE-B70C5664C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DAEBFF-9846-4680-9321-CCBB9E3B0190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1704BC-4AA6-4778-85FE-B70C5664C49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4DAEBFF-9846-4680-9321-CCBB9E3B0190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01704BC-4AA6-4778-85FE-B70C5664C491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548680"/>
            <a:ext cx="7064989" cy="1944217"/>
          </a:xfrm>
        </p:spPr>
        <p:txBody>
          <a:bodyPr>
            <a:normAutofit fontScale="90000"/>
          </a:bodyPr>
          <a:lstStyle/>
          <a:p>
            <a:r>
              <a:rPr lang="en-US" sz="3300" b="1" dirty="0" smtClean="0">
                <a:solidFill>
                  <a:srgbClr val="FF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Module  1</a:t>
            </a:r>
            <a:r>
              <a:rPr lang="ru-RU" sz="3300" b="1" dirty="0" smtClean="0">
                <a:solidFill>
                  <a:srgbClr val="FF0000"/>
                </a:solidFill>
                <a:latin typeface="Arial" pitchFamily="34" charset="0"/>
                <a:ea typeface="Times New Roman"/>
                <a:cs typeface="Arial" pitchFamily="34" charset="0"/>
              </a:rPr>
              <a:t>    </a:t>
            </a:r>
            <a:r>
              <a:rPr lang="en-US" sz="3300" b="1" dirty="0" smtClean="0">
                <a:solidFill>
                  <a:srgbClr val="FF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Legend or Truth?</a:t>
            </a:r>
            <a:r>
              <a:rPr lang="ru-RU" sz="3300" b="1" dirty="0" smtClean="0">
                <a:solidFill>
                  <a:srgbClr val="FF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/>
            </a:r>
            <a:br>
              <a:rPr lang="ru-RU" sz="3300" b="1" dirty="0" smtClean="0">
                <a:solidFill>
                  <a:srgbClr val="FF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en-US" sz="3300" b="1" dirty="0" smtClean="0">
                <a:solidFill>
                  <a:srgbClr val="FF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sz="3300" b="1" dirty="0" smtClean="0">
                <a:solidFill>
                  <a:srgbClr val="FF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10 </a:t>
            </a:r>
            <a:r>
              <a:rPr lang="en-US" sz="3300" b="1" dirty="0" smtClean="0">
                <a:solidFill>
                  <a:srgbClr val="FF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grade</a:t>
            </a:r>
            <a:r>
              <a:rPr lang="en-US" sz="3300" b="1" dirty="0">
                <a:solidFill>
                  <a:srgbClr val="FF0000"/>
                </a:solidFill>
                <a:latin typeface="Arial" pitchFamily="34" charset="0"/>
                <a:ea typeface="Times New Roman"/>
                <a:cs typeface="Arial" pitchFamily="34" charset="0"/>
              </a:rPr>
              <a:t/>
            </a:r>
            <a:br>
              <a:rPr lang="en-US" sz="3300" b="1" dirty="0">
                <a:solidFill>
                  <a:srgbClr val="FF0000"/>
                </a:solidFill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en-US" sz="3300" b="1" dirty="0" smtClean="0">
                <a:solidFill>
                  <a:srgbClr val="FF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 Lesson</a:t>
            </a:r>
            <a:r>
              <a:rPr lang="ru-RU" sz="3300" b="1" dirty="0" smtClean="0">
                <a:solidFill>
                  <a:srgbClr val="FF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en-US" sz="3300" b="1" dirty="0" smtClean="0">
                <a:solidFill>
                  <a:srgbClr val="FF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#</a:t>
            </a:r>
            <a:r>
              <a:rPr lang="ru-RU" sz="3300" b="1" dirty="0">
                <a:solidFill>
                  <a:srgbClr val="FF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6</a:t>
            </a:r>
            <a:r>
              <a:rPr lang="en-US" sz="3300" b="1" dirty="0" smtClean="0">
                <a:solidFill>
                  <a:srgbClr val="FF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 (c )</a:t>
            </a:r>
            <a:r>
              <a:rPr lang="ru-RU" sz="3300" b="1" dirty="0" smtClean="0">
                <a:solidFill>
                  <a:srgbClr val="FF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/>
            </a:r>
            <a:br>
              <a:rPr lang="ru-RU" sz="3300" b="1" dirty="0" smtClean="0">
                <a:solidFill>
                  <a:srgbClr val="FF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en-US" sz="3300" b="1" dirty="0" smtClean="0">
                <a:solidFill>
                  <a:srgbClr val="FF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 Theme: </a:t>
            </a:r>
            <a:r>
              <a:rPr lang="en-US" sz="3300" b="1" dirty="0">
                <a:solidFill>
                  <a:srgbClr val="FF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Use of English.  </a:t>
            </a:r>
            <a:r>
              <a:rPr lang="en-US" sz="3300" b="1" dirty="0" smtClean="0">
                <a:solidFill>
                  <a:srgbClr val="FF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Skills</a:t>
            </a:r>
            <a:endParaRPr lang="ru-RU" sz="3300" b="1" dirty="0"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2780928"/>
            <a:ext cx="7093527" cy="3672408"/>
          </a:xfrm>
        </p:spPr>
        <p:txBody>
          <a:bodyPr>
            <a:noAutofit/>
          </a:bodyPr>
          <a:lstStyle/>
          <a:p>
            <a:pPr algn="l"/>
            <a:r>
              <a:rPr lang="en-US" sz="2400" b="1" dirty="0" smtClean="0">
                <a:solidFill>
                  <a:schemeClr val="tx1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Learning objectives:</a:t>
            </a:r>
          </a:p>
          <a:p>
            <a:pPr marL="370332" lvl="0" indent="-342900">
              <a:buFont typeface="Wingdings" pitchFamily="2" charset="2"/>
              <a:buChar char="§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to read for cohesion and coherence (missing sentences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);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marL="370332" lvl="0" indent="-342900">
              <a:buFont typeface="Wingdings" pitchFamily="2" charset="2"/>
              <a:buChar char="§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to introduce and consolidate the new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lexis;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marL="370332" indent="-342900">
              <a:buFont typeface="Wingdings" pitchFamily="2" charset="2"/>
              <a:buChar char="§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understand main points in extended texts on a range of familiar and some unfamiliar general and curricular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topics. </a:t>
            </a:r>
            <a:endParaRPr lang="en-US" sz="2400" b="1" dirty="0" smtClean="0">
              <a:solidFill>
                <a:schemeClr val="tx1"/>
              </a:solidFill>
              <a:effectLst/>
              <a:latin typeface="Arial" pitchFamily="34" charset="0"/>
              <a:ea typeface="Times New Roman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2941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76672"/>
            <a:ext cx="3449782" cy="1080120"/>
          </a:xfr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rgbClr val="92D05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New vocabulary </a:t>
            </a:r>
            <a:endParaRPr lang="ru-RU" sz="3200" b="1" dirty="0">
              <a:solidFill>
                <a:srgbClr val="92D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2852936"/>
            <a:ext cx="4464496" cy="3565376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Nomad           steppe</a:t>
            </a:r>
          </a:p>
          <a:p>
            <a:pPr marL="82296" indent="0">
              <a:buNone/>
            </a:pP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eetle            grasshopper</a:t>
            </a:r>
          </a:p>
          <a:p>
            <a:pPr marL="82296" indent="0">
              <a:buNone/>
            </a:pP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ragonfly       petal </a:t>
            </a:r>
          </a:p>
          <a:p>
            <a:pPr marL="82296" indent="0">
              <a:buNone/>
            </a:pP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arrior           politician </a:t>
            </a:r>
          </a:p>
          <a:p>
            <a:pPr marL="82296" indent="0">
              <a:buNone/>
            </a:pP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ictory           peacemaker</a:t>
            </a:r>
            <a:endParaRPr lang="en-US" sz="24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82296" indent="0">
              <a:buNone/>
            </a:pP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battles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Презентация и разработка урока по истории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6" t="33547" r="31731" b="9615"/>
          <a:stretch/>
        </p:blipFill>
        <p:spPr bwMode="auto">
          <a:xfrm>
            <a:off x="5076056" y="692696"/>
            <a:ext cx="3857625" cy="25336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8729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996684" cy="1156676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solidFill>
                  <a:srgbClr val="92D050"/>
                </a:solidFill>
                <a:effectLst/>
                <a:latin typeface="Arial" pitchFamily="34" charset="0"/>
                <a:cs typeface="Arial" pitchFamily="34" charset="0"/>
              </a:rPr>
              <a:t>Reading the text </a:t>
            </a:r>
            <a:br>
              <a:rPr lang="en-US" sz="3200" b="1" dirty="0" smtClean="0">
                <a:solidFill>
                  <a:srgbClr val="92D05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en-US" sz="3200" b="1" dirty="0" smtClean="0">
                <a:solidFill>
                  <a:srgbClr val="92D050"/>
                </a:solidFill>
                <a:effectLst/>
                <a:latin typeface="Arial" pitchFamily="34" charset="0"/>
                <a:cs typeface="Arial" pitchFamily="34" charset="0"/>
              </a:rPr>
              <a:t> “Home where the yurt is”</a:t>
            </a:r>
            <a:endParaRPr lang="ru-RU" sz="3200" b="1" dirty="0">
              <a:solidFill>
                <a:srgbClr val="92D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1484784"/>
            <a:ext cx="7704856" cy="390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 </a:t>
            </a:r>
            <a:endParaRPr lang="ru-RU" sz="1400" dirty="0">
              <a:effectLst/>
              <a:latin typeface="Calibri"/>
              <a:ea typeface="Times New Roman"/>
              <a:cs typeface="Times New Roman"/>
            </a:endParaRPr>
          </a:p>
        </p:txBody>
      </p:sp>
      <p:pic>
        <p:nvPicPr>
          <p:cNvPr id="4" name="Рисунок 3" descr="Презентация к теме &quot;Юрта&quot; в 5 классе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0" t="18985" r="67" b="2406"/>
          <a:stretch/>
        </p:blipFill>
        <p:spPr bwMode="auto">
          <a:xfrm>
            <a:off x="1232101" y="1345316"/>
            <a:ext cx="3419872" cy="214418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296732" y="3803848"/>
            <a:ext cx="77768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Arial" pitchFamily="34" charset="0"/>
                <a:ea typeface="Times New Roman"/>
                <a:cs typeface="Arial" pitchFamily="34" charset="0"/>
              </a:rPr>
              <a:t>Answer the question “What do you know about yurts?”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63428" y="4725144"/>
            <a:ext cx="76328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Arial" pitchFamily="34" charset="0"/>
                <a:cs typeface="Arial" pitchFamily="34" charset="0"/>
              </a:rPr>
              <a:t>Read the title and the first paragraph. What do you think the text will be about?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6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83"/>
          <a:stretch/>
        </p:blipFill>
        <p:spPr bwMode="auto">
          <a:xfrm>
            <a:off x="1331640" y="116632"/>
            <a:ext cx="4513338" cy="6597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 descr="Презентация к теме &quot;Юрта&quot; в 5 классе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0" t="18985" r="67" b="2406"/>
          <a:stretch/>
        </p:blipFill>
        <p:spPr bwMode="auto">
          <a:xfrm>
            <a:off x="5940152" y="2420888"/>
            <a:ext cx="3024336" cy="232045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65508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04664"/>
            <a:ext cx="7632848" cy="1143000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2800" b="1" dirty="0">
                <a:solidFill>
                  <a:srgbClr val="92D050"/>
                </a:solidFill>
                <a:effectLst/>
                <a:latin typeface="Arial" pitchFamily="34" charset="0"/>
                <a:cs typeface="Arial" pitchFamily="34" charset="0"/>
              </a:rPr>
              <a:t>Read the text and fill in the gaps (1-5) with a correct sentence (A-F). One sentence is extra</a:t>
            </a:r>
            <a:endParaRPr lang="ru-RU" sz="2800" b="1" dirty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988840"/>
            <a:ext cx="7890080" cy="4259560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A.</a:t>
            </a:r>
            <a:r>
              <a:rPr lang="en-US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“And beautiful with light, day and night." added the dragonfly.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r>
              <a:rPr lang="en-US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en-US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.He left a hole at the top for light.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r>
              <a:rPr lang="en-US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.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They each talked about how great their homes were.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r>
              <a:rPr lang="en-US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.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The insects were gone E He knew a huge storm was approaching and he needed to find shelter immediately.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r>
              <a:rPr lang="en-US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F.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Putting up the yurt was really difficult for the man.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958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7704856" cy="1426170"/>
          </a:xfrm>
        </p:spPr>
        <p:txBody>
          <a:bodyPr>
            <a:normAutofit fontScale="90000"/>
          </a:bodyPr>
          <a:lstStyle/>
          <a:p>
            <a:r>
              <a:rPr lang="en-US" sz="2700" b="1" dirty="0" smtClean="0">
                <a:solidFill>
                  <a:srgbClr val="92D050"/>
                </a:solidFill>
                <a:effectLst/>
                <a:latin typeface="Arial" pitchFamily="34" charset="0"/>
                <a:cs typeface="Arial" pitchFamily="34" charset="0"/>
              </a:rPr>
              <a:t>Fill </a:t>
            </a:r>
            <a:r>
              <a:rPr lang="en-US" sz="2700" b="1" dirty="0">
                <a:solidFill>
                  <a:srgbClr val="92D050"/>
                </a:solidFill>
                <a:effectLst/>
                <a:latin typeface="Arial" pitchFamily="34" charset="0"/>
                <a:cs typeface="Arial" pitchFamily="34" charset="0"/>
              </a:rPr>
              <a:t>in: </a:t>
            </a:r>
            <a:r>
              <a:rPr lang="en-US" sz="2700" b="1" i="1" dirty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clap, dried, find, flexible, gust, </a:t>
            </a:r>
            <a:r>
              <a:rPr lang="en-US" sz="2700" b="1" i="1" dirty="0" smtClean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high-pitched, leafy</a:t>
            </a:r>
            <a:r>
              <a:rPr lang="en-US" sz="2700" b="1" i="1" dirty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, pour. </a:t>
            </a:r>
            <a:r>
              <a:rPr lang="en-US" sz="2700" b="1" dirty="0">
                <a:solidFill>
                  <a:srgbClr val="92D050"/>
                </a:solidFill>
                <a:effectLst/>
                <a:latin typeface="Arial" pitchFamily="34" charset="0"/>
                <a:cs typeface="Arial" pitchFamily="34" charset="0"/>
              </a:rPr>
              <a:t>Use the phrases </a:t>
            </a:r>
            <a:r>
              <a:rPr lang="en-US" sz="2700" b="1" dirty="0" smtClean="0">
                <a:solidFill>
                  <a:srgbClr val="92D050"/>
                </a:solidFill>
                <a:effectLst/>
                <a:latin typeface="Arial" pitchFamily="34" charset="0"/>
                <a:cs typeface="Arial" pitchFamily="34" charset="0"/>
              </a:rPr>
              <a:t>to make </a:t>
            </a:r>
            <a:r>
              <a:rPr lang="en-US" sz="2700" b="1" dirty="0">
                <a:solidFill>
                  <a:srgbClr val="92D050"/>
                </a:solidFill>
                <a:effectLst/>
                <a:latin typeface="Arial" pitchFamily="34" charset="0"/>
                <a:cs typeface="Arial" pitchFamily="34" charset="0"/>
              </a:rPr>
              <a:t>sentences based on the text</a:t>
            </a:r>
            <a:r>
              <a:rPr lang="en-US" sz="2700" dirty="0">
                <a:solidFill>
                  <a:srgbClr val="92D050"/>
                </a:solidFill>
                <a:effectLst/>
                <a:latin typeface="Arial" pitchFamily="34" charset="0"/>
                <a:cs typeface="Arial" pitchFamily="34" charset="0"/>
              </a:rPr>
              <a:t>.</a:t>
            </a:r>
            <a:br>
              <a:rPr lang="en-US" sz="2700" dirty="0">
                <a:solidFill>
                  <a:srgbClr val="92D050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sz="2700" dirty="0">
              <a:solidFill>
                <a:srgbClr val="92D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628800"/>
            <a:ext cx="7386024" cy="4968552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Arial" pitchFamily="34" charset="0"/>
                <a:cs typeface="Arial" pitchFamily="34" charset="0"/>
              </a:rPr>
              <a:t>1………. of wind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r>
              <a:rPr lang="en-US" sz="2400" dirty="0">
                <a:latin typeface="Arial" pitchFamily="34" charset="0"/>
                <a:cs typeface="Arial" pitchFamily="34" charset="0"/>
              </a:rPr>
              <a:t>2……….down with  rain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r>
              <a:rPr lang="en-US" sz="2400" dirty="0">
                <a:latin typeface="Arial" pitchFamily="34" charset="0"/>
                <a:cs typeface="Arial" pitchFamily="34" charset="0"/>
              </a:rPr>
              <a:t>3………. branches 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r>
              <a:rPr lang="en-US" sz="2400" dirty="0">
                <a:latin typeface="Arial" pitchFamily="34" charset="0"/>
                <a:cs typeface="Arial" pitchFamily="34" charset="0"/>
              </a:rPr>
              <a:t>4……….of thunder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r>
              <a:rPr lang="en-US" sz="2400" dirty="0">
                <a:latin typeface="Arial" pitchFamily="34" charset="0"/>
                <a:cs typeface="Arial" pitchFamily="34" charset="0"/>
              </a:rPr>
              <a:t>5……….voice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r>
              <a:rPr lang="en-US" sz="2400" dirty="0">
                <a:latin typeface="Arial" pitchFamily="34" charset="0"/>
                <a:cs typeface="Arial" pitchFamily="34" charset="0"/>
              </a:rPr>
              <a:t>6……….shelter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r>
              <a:rPr lang="en-US" sz="2400" dirty="0">
                <a:latin typeface="Arial" pitchFamily="34" charset="0"/>
                <a:cs typeface="Arial" pitchFamily="34" charset="0"/>
              </a:rPr>
              <a:t>7……….twigs 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r>
              <a:rPr lang="en-US" sz="2400" dirty="0">
                <a:latin typeface="Arial" pitchFamily="34" charset="0"/>
                <a:cs typeface="Arial" pitchFamily="34" charset="0"/>
              </a:rPr>
              <a:t>8……… plant stems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endParaRPr lang="en-US" sz="2400" i="1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6689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</TotalTime>
  <Words>250</Words>
  <Application>Microsoft Office PowerPoint</Application>
  <PresentationFormat>Экран (4:3)</PresentationFormat>
  <Paragraphs>33</Paragraphs>
  <Slides>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Солнцестояние</vt:lpstr>
      <vt:lpstr>Module  1    Legend or Truth?  10 grade  Lesson #6 (c )  Theme: Use of English.  Skills</vt:lpstr>
      <vt:lpstr>New vocabulary </vt:lpstr>
      <vt:lpstr>Reading the text   “Home where the yurt is”</vt:lpstr>
      <vt:lpstr>Презентация PowerPoint</vt:lpstr>
      <vt:lpstr>Read the text and fill in the gaps (1-5) with a correct sentence (A-F). One sentence is extra</vt:lpstr>
      <vt:lpstr>Fill in: clap, dried, find, flexible, gust, high-pitched, leafy, pour. Use the phrases to make sentences based on the text.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Module1    Legend or Truth?   Lesson 1 (c )   # “Use of English.  Past tenses”</dc:title>
  <dc:creator>G580</dc:creator>
  <cp:lastModifiedBy>G580</cp:lastModifiedBy>
  <cp:revision>20</cp:revision>
  <dcterms:created xsi:type="dcterms:W3CDTF">2020-07-27T11:49:00Z</dcterms:created>
  <dcterms:modified xsi:type="dcterms:W3CDTF">2020-07-28T14:11:58Z</dcterms:modified>
</cp:coreProperties>
</file>