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52" r:id="rId3"/>
  </p:sldMasterIdLst>
  <p:notesMasterIdLst>
    <p:notesMasterId r:id="rId17"/>
  </p:notesMasterIdLst>
  <p:sldIdLst>
    <p:sldId id="256" r:id="rId4"/>
    <p:sldId id="271" r:id="rId5"/>
    <p:sldId id="257" r:id="rId6"/>
    <p:sldId id="261" r:id="rId7"/>
    <p:sldId id="276" r:id="rId8"/>
    <p:sldId id="264" r:id="rId9"/>
    <p:sldId id="265" r:id="rId10"/>
    <p:sldId id="266" r:id="rId11"/>
    <p:sldId id="267" r:id="rId12"/>
    <p:sldId id="268" r:id="rId13"/>
    <p:sldId id="269" r:id="rId14"/>
    <p:sldId id="277" r:id="rId15"/>
    <p:sldId id="275" r:id="rId16"/>
  </p:sldIdLst>
  <p:sldSz cx="9144000" cy="5143500" type="screen16x9"/>
  <p:notesSz cx="6858000" cy="9144000"/>
  <p:embeddedFontLst>
    <p:embeddedFont>
      <p:font typeface="Open Sans" panose="020B060402020202020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gagRMRuLvH1rCiG3V2RK6nXDRa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7BE0024-4C3B-470A-AF01-B4C9DB7DAAD7}">
  <a:tblStyle styleId="{C7BE0024-4C3B-470A-AF01-B4C9DB7DAA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98" d="100"/>
          <a:sy n="98" d="100"/>
        </p:scale>
        <p:origin x="43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39" Type="http://customschemas.google.com/relationships/presentationmetadata" Target="meta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27562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f763236c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7f763236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3223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8580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1895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1373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9550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396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4364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1736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8745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0313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6391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9631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4574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4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4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1" name="Google Shape;91;p34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8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4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7.wmf"/><Relationship Id="rId18" Type="http://schemas.openxmlformats.org/officeDocument/2006/relationships/oleObject" Target="../embeddings/oleObject6.bin"/><Relationship Id="rId26" Type="http://schemas.openxmlformats.org/officeDocument/2006/relationships/oleObject" Target="../embeddings/oleObject10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1.wmf"/><Relationship Id="rId7" Type="http://schemas.openxmlformats.org/officeDocument/2006/relationships/image" Target="../media/image16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9.wmf"/><Relationship Id="rId25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.bin"/><Relationship Id="rId20" Type="http://schemas.openxmlformats.org/officeDocument/2006/relationships/oleObject" Target="../embeddings/oleObject7.bin"/><Relationship Id="rId29" Type="http://schemas.openxmlformats.org/officeDocument/2006/relationships/image" Target="../media/image18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11" Type="http://schemas.openxmlformats.org/officeDocument/2006/relationships/image" Target="../media/image6.wmf"/><Relationship Id="rId24" Type="http://schemas.openxmlformats.org/officeDocument/2006/relationships/oleObject" Target="../embeddings/oleObject9.bin"/><Relationship Id="rId5" Type="http://schemas.openxmlformats.org/officeDocument/2006/relationships/image" Target="../media/image4.png"/><Relationship Id="rId15" Type="http://schemas.openxmlformats.org/officeDocument/2006/relationships/image" Target="../media/image8.wmf"/><Relationship Id="rId23" Type="http://schemas.openxmlformats.org/officeDocument/2006/relationships/image" Target="../media/image12.wmf"/><Relationship Id="rId28" Type="http://schemas.openxmlformats.org/officeDocument/2006/relationships/image" Target="../media/image17.emf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10.wmf"/><Relationship Id="rId4" Type="http://schemas.openxmlformats.org/officeDocument/2006/relationships/image" Target="../media/image3.png"/><Relationship Id="rId9" Type="http://schemas.openxmlformats.org/officeDocument/2006/relationships/image" Target="../media/image5.wmf"/><Relationship Id="rId14" Type="http://schemas.openxmlformats.org/officeDocument/2006/relationships/oleObject" Target="../embeddings/oleObject4.bin"/><Relationship Id="rId22" Type="http://schemas.openxmlformats.org/officeDocument/2006/relationships/oleObject" Target="../embeddings/oleObject8.bin"/><Relationship Id="rId27" Type="http://schemas.openxmlformats.org/officeDocument/2006/relationships/image" Target="../media/image14.wmf"/><Relationship Id="rId30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21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10" Type="http://schemas.openxmlformats.org/officeDocument/2006/relationships/image" Target="../media/image57.png"/><Relationship Id="rId4" Type="http://schemas.openxmlformats.org/officeDocument/2006/relationships/image" Target="../media/image4.png"/><Relationship Id="rId9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g7f763236c1_0_0"/>
          <p:cNvPicPr preferRelativeResize="0"/>
          <p:nvPr/>
        </p:nvPicPr>
        <p:blipFill rotWithShape="1">
          <a:blip r:embed="rId3">
            <a:alphaModFix/>
          </a:blip>
          <a:srcRect l="34028" r="11059"/>
          <a:stretch/>
        </p:blipFill>
        <p:spPr>
          <a:xfrm>
            <a:off x="4298481" y="0"/>
            <a:ext cx="4845519" cy="514335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7f763236c1_0_0"/>
          <p:cNvSpPr txBox="1"/>
          <p:nvPr/>
        </p:nvSpPr>
        <p:spPr>
          <a:xfrm>
            <a:off x="5124660" y="986850"/>
            <a:ext cx="3630234" cy="3169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lvl="0"/>
            <a:r>
              <a:rPr lang="ru-RU" sz="2000" b="1" dirty="0">
                <a:solidFill>
                  <a:schemeClr val="lt1"/>
                </a:solidFill>
                <a:latin typeface="+mj-lt"/>
                <a:ea typeface="Open Sans"/>
                <a:cs typeface="Calibri" panose="020F0502020204030204" pitchFamily="34" charset="0"/>
                <a:sym typeface="Open Sans"/>
              </a:rPr>
              <a:t>Повторение темы «Тригонометрия, применение тригонометрических формул».</a:t>
            </a:r>
            <a:endParaRPr sz="2000" b="1" i="0" u="none" strike="noStrike" cap="none" dirty="0">
              <a:solidFill>
                <a:schemeClr val="lt1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pic>
        <p:nvPicPr>
          <p:cNvPr id="114" name="Google Shape;114;g7f763236c1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622" y="791560"/>
            <a:ext cx="2918635" cy="3611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13"/>
          <p:cNvPicPr preferRelativeResize="0"/>
          <p:nvPr/>
        </p:nvPicPr>
        <p:blipFill rotWithShape="1">
          <a:blip r:embed="rId3">
            <a:alphaModFix/>
          </a:blip>
          <a:srcRect t="19516" b="68394"/>
          <a:stretch/>
        </p:blipFill>
        <p:spPr>
          <a:xfrm>
            <a:off x="0" y="0"/>
            <a:ext cx="9144000" cy="62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8359" y="144065"/>
            <a:ext cx="671513" cy="671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r="-695" b="84243"/>
          <a:stretch/>
        </p:blipFill>
        <p:spPr>
          <a:xfrm>
            <a:off x="1037690" y="975659"/>
            <a:ext cx="5917914" cy="216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23810" cy="2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23810" cy="2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23810" cy="2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23810" cy="2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23810" cy="200000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628650" y="621506"/>
            <a:ext cx="4744734" cy="64653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628650" y="1167228"/>
            <a:ext cx="7886700" cy="3263400"/>
          </a:xfrm>
        </p:spPr>
        <p:txBody>
          <a:bodyPr/>
          <a:lstStyle/>
          <a:p>
            <a:pPr marL="139700" indent="0">
              <a:buNone/>
            </a:pPr>
            <a:r>
              <a:rPr lang="ru-RU" sz="1400" b="1" dirty="0" smtClean="0"/>
              <a:t>Решение.  </a:t>
            </a:r>
            <a:r>
              <a:rPr lang="ru-RU" b="1" dirty="0" smtClean="0"/>
              <a:t>                                                                                                  </a:t>
            </a:r>
            <a:r>
              <a:rPr lang="ru-RU" sz="1400" dirty="0" smtClean="0"/>
              <a:t>Используем формулу косинуса двойного угла и основное тригонометрическое тождество:</a:t>
            </a:r>
          </a:p>
          <a:p>
            <a:pPr marL="139700" indent="0">
              <a:buNone/>
            </a:pP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445" y="1803182"/>
            <a:ext cx="4380485" cy="46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/>
          <a:srcRect r="-254" b="25047"/>
          <a:stretch/>
        </p:blipFill>
        <p:spPr>
          <a:xfrm>
            <a:off x="1037690" y="2319203"/>
            <a:ext cx="3647326" cy="68528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9872" y="3207321"/>
            <a:ext cx="4952381" cy="157142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772445" y="2899544"/>
            <a:ext cx="931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Решение.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384" y="4804186"/>
            <a:ext cx="4600000" cy="238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14"/>
          <p:cNvPicPr preferRelativeResize="0"/>
          <p:nvPr/>
        </p:nvPicPr>
        <p:blipFill rotWithShape="1">
          <a:blip r:embed="rId3">
            <a:alphaModFix/>
          </a:blip>
          <a:srcRect t="19516" b="68394"/>
          <a:stretch/>
        </p:blipFill>
        <p:spPr>
          <a:xfrm>
            <a:off x="0" y="0"/>
            <a:ext cx="9144000" cy="62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8359" y="144065"/>
            <a:ext cx="671513" cy="671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030" y="956100"/>
            <a:ext cx="2428571" cy="438095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41597"/>
          </a:xfrm>
        </p:spPr>
        <p:txBody>
          <a:bodyPr/>
          <a:lstStyle/>
          <a:p>
            <a:pPr marL="139700" indent="0">
              <a:buNone/>
            </a:pPr>
            <a:r>
              <a:rPr lang="ru-RU" sz="1400" dirty="0" smtClean="0">
                <a:latin typeface="+mj-lt"/>
              </a:rPr>
              <a:t>       Перейдем </a:t>
            </a:r>
            <a:r>
              <a:rPr lang="ru-RU" sz="1400" dirty="0" smtClean="0">
                <a:latin typeface="+mj-lt"/>
              </a:rPr>
              <a:t>к сумме синусов, которую затем представим в виде произведения:</a:t>
            </a:r>
            <a:endParaRPr lang="ru-RU" sz="1400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r="788" b="4658"/>
          <a:stretch/>
        </p:blipFill>
        <p:spPr>
          <a:xfrm>
            <a:off x="1107673" y="1775807"/>
            <a:ext cx="4204701" cy="1044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rcRect r="385" b="75139"/>
          <a:stretch/>
        </p:blipFill>
        <p:spPr>
          <a:xfrm>
            <a:off x="778265" y="2805705"/>
            <a:ext cx="5758722" cy="5114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913" y="3335751"/>
            <a:ext cx="5852667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633" y="3945636"/>
            <a:ext cx="5755123" cy="932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15"/>
          <p:cNvPicPr preferRelativeResize="0"/>
          <p:nvPr/>
        </p:nvPicPr>
        <p:blipFill rotWithShape="1">
          <a:blip r:embed="rId3">
            <a:alphaModFix/>
          </a:blip>
          <a:srcRect t="19516" b="68394"/>
          <a:stretch/>
        </p:blipFill>
        <p:spPr>
          <a:xfrm>
            <a:off x="0" y="0"/>
            <a:ext cx="9144000" cy="62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8359" y="144065"/>
            <a:ext cx="671513" cy="6715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35021" y="1879253"/>
            <a:ext cx="63229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1.Выполни задание № 16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а,в,д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из учебника на стр. 6 . Не забудь повторить таблицу значений тригонометрических функций.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2.Выполни задание № 17 (а) из учебника на стр. 7 . Не забудь повторить тригонометрические формулы.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872" y="914560"/>
            <a:ext cx="2941381" cy="77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6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3484" y="791765"/>
            <a:ext cx="2918221" cy="3611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16"/>
          <p:cNvPicPr preferRelativeResize="0"/>
          <p:nvPr/>
        </p:nvPicPr>
        <p:blipFill rotWithShape="1">
          <a:blip r:embed="rId3">
            <a:alphaModFix/>
          </a:blip>
          <a:srcRect t="19516" b="68394"/>
          <a:stretch/>
        </p:blipFill>
        <p:spPr>
          <a:xfrm>
            <a:off x="0" y="0"/>
            <a:ext cx="9144000" cy="62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8359" y="144065"/>
            <a:ext cx="671513" cy="6715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223963" y="9833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b="1" kern="10" spc="480" dirty="0" smtClean="0">
                <a:solidFill>
                  <a:srgbClr val="FFFFFF"/>
                </a:solidFill>
              </a:rPr>
              <a:t>Цели урока:</a:t>
            </a:r>
            <a:endParaRPr lang="ru-RU" sz="1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23962" y="1311049"/>
            <a:ext cx="4992011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kern="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повторишь: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kern="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kern="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зученные тригонометрические формулы.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kern="1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kern="1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</a:t>
            </a:r>
            <a:r>
              <a:rPr lang="ru-RU" sz="1800" b="1" kern="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закрепишь: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kern="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мение применять их при преобразованиях и вычислениях.</a:t>
            </a:r>
          </a:p>
          <a:p>
            <a:endParaRPr lang="ru-RU" sz="1800" b="1" kern="1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kern="1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"/>
          <p:cNvPicPr preferRelativeResize="0"/>
          <p:nvPr/>
        </p:nvPicPr>
        <p:blipFill rotWithShape="1">
          <a:blip r:embed="rId4">
            <a:alphaModFix/>
          </a:blip>
          <a:srcRect t="19517" b="68394"/>
          <a:stretch/>
        </p:blipFill>
        <p:spPr>
          <a:xfrm>
            <a:off x="-1" y="0"/>
            <a:ext cx="9144000" cy="62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8810" y="143536"/>
            <a:ext cx="671033" cy="67152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"/>
          <p:cNvSpPr txBox="1"/>
          <p:nvPr/>
        </p:nvSpPr>
        <p:spPr>
          <a:xfrm>
            <a:off x="1038100" y="0"/>
            <a:ext cx="7687500" cy="621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318" y="96829"/>
            <a:ext cx="3097036" cy="658425"/>
          </a:xfrm>
          <a:prstGeom prst="rect">
            <a:avLst/>
          </a:prstGeom>
        </p:spPr>
      </p:pic>
      <p:sp>
        <p:nvSpPr>
          <p:cNvPr id="17" name="Дуга 16"/>
          <p:cNvSpPr/>
          <p:nvPr/>
        </p:nvSpPr>
        <p:spPr>
          <a:xfrm>
            <a:off x="4326063" y="690971"/>
            <a:ext cx="3924000" cy="3924000"/>
          </a:xfrm>
          <a:prstGeom prst="arc">
            <a:avLst>
              <a:gd name="adj1" fmla="val 16200000"/>
              <a:gd name="adj2" fmla="val 16187126"/>
            </a:avLst>
          </a:prstGeom>
          <a:noFill/>
          <a:ln w="317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3854684" y="2673526"/>
            <a:ext cx="482400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3125" y="2608837"/>
            <a:ext cx="5212532" cy="256054"/>
          </a:xfrm>
          <a:prstGeom prst="rect">
            <a:avLst/>
          </a:prstGeom>
        </p:spPr>
      </p:pic>
      <p:graphicFrame>
        <p:nvGraphicFramePr>
          <p:cNvPr id="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54611"/>
              </p:ext>
            </p:extLst>
          </p:nvPr>
        </p:nvGraphicFramePr>
        <p:xfrm>
          <a:off x="4405884" y="815057"/>
          <a:ext cx="749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Уравнение" r:id="rId8" imgW="342720" imgH="215640" progId="Equation.3">
                  <p:embed/>
                </p:oleObj>
              </mc:Choice>
              <mc:Fallback>
                <p:oleObj name="Уравнение" r:id="rId8" imgW="3427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884" y="815057"/>
                        <a:ext cx="7493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259362"/>
              </p:ext>
            </p:extLst>
          </p:nvPr>
        </p:nvGraphicFramePr>
        <p:xfrm>
          <a:off x="8108825" y="2721745"/>
          <a:ext cx="2492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Формула" r:id="rId10" imgW="114120" imgH="164880" progId="Equation.3">
                  <p:embed/>
                </p:oleObj>
              </mc:Choice>
              <mc:Fallback>
                <p:oleObj name="Формула" r:id="rId10" imgW="1141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8825" y="2721745"/>
                        <a:ext cx="249238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9"/>
          <p:cNvSpPr>
            <a:spLocks noChangeAspect="1" noChangeArrowheads="1"/>
          </p:cNvSpPr>
          <p:nvPr/>
        </p:nvSpPr>
        <p:spPr bwMode="auto">
          <a:xfrm>
            <a:off x="4833596" y="1227002"/>
            <a:ext cx="158750" cy="1587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625474"/>
              </p:ext>
            </p:extLst>
          </p:nvPr>
        </p:nvGraphicFramePr>
        <p:xfrm>
          <a:off x="628793" y="765107"/>
          <a:ext cx="1155490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Формула" r:id="rId12" imgW="609480" imgH="228600" progId="Equation.3">
                  <p:embed/>
                </p:oleObj>
              </mc:Choice>
              <mc:Fallback>
                <p:oleObj name="Формула" r:id="rId12" imgW="609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793" y="765107"/>
                        <a:ext cx="1155490" cy="4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4262651" y="2018759"/>
            <a:ext cx="13680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9"/>
          <p:cNvSpPr>
            <a:spLocks noChangeAspect="1" noChangeArrowheads="1"/>
          </p:cNvSpPr>
          <p:nvPr/>
        </p:nvSpPr>
        <p:spPr bwMode="auto">
          <a:xfrm>
            <a:off x="4867276" y="2623384"/>
            <a:ext cx="158750" cy="1587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078474"/>
              </p:ext>
            </p:extLst>
          </p:nvPr>
        </p:nvGraphicFramePr>
        <p:xfrm>
          <a:off x="4664870" y="2763886"/>
          <a:ext cx="722312" cy="348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Формула" r:id="rId14" imgW="330120" imgH="164880" progId="Equation.3">
                  <p:embed/>
                </p:oleObj>
              </mc:Choice>
              <mc:Fallback>
                <p:oleObj name="Формула" r:id="rId14" imgW="3301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870" y="2763886"/>
                        <a:ext cx="722312" cy="3486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848538"/>
              </p:ext>
            </p:extLst>
          </p:nvPr>
        </p:nvGraphicFramePr>
        <p:xfrm>
          <a:off x="2403475" y="885085"/>
          <a:ext cx="1622883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Формула" r:id="rId16" imgW="888840" imgH="177480" progId="Equation.3">
                  <p:embed/>
                </p:oleObj>
              </mc:Choice>
              <mc:Fallback>
                <p:oleObj name="Формула" r:id="rId16" imgW="8888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475" y="885085"/>
                        <a:ext cx="1622883" cy="3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374738"/>
              </p:ext>
            </p:extLst>
          </p:nvPr>
        </p:nvGraphicFramePr>
        <p:xfrm>
          <a:off x="561335" y="1203563"/>
          <a:ext cx="1134890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Формула" r:id="rId18" imgW="596880" imgH="228600" progId="Equation.3">
                  <p:embed/>
                </p:oleObj>
              </mc:Choice>
              <mc:Fallback>
                <p:oleObj name="Формула" r:id="rId18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35" y="1203563"/>
                        <a:ext cx="1134890" cy="43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Прямая соединительная линия 36"/>
          <p:cNvCxnSpPr/>
          <p:nvPr/>
        </p:nvCxnSpPr>
        <p:spPr>
          <a:xfrm rot="10800000" flipV="1">
            <a:off x="4833596" y="1331327"/>
            <a:ext cx="1439862" cy="317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9"/>
          <p:cNvSpPr>
            <a:spLocks noChangeAspect="1" noChangeArrowheads="1"/>
          </p:cNvSpPr>
          <p:nvPr/>
        </p:nvSpPr>
        <p:spPr bwMode="auto">
          <a:xfrm>
            <a:off x="6183313" y="1251951"/>
            <a:ext cx="158750" cy="1587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725931"/>
              </p:ext>
            </p:extLst>
          </p:nvPr>
        </p:nvGraphicFramePr>
        <p:xfrm>
          <a:off x="6328577" y="1125345"/>
          <a:ext cx="617142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Формула" r:id="rId20" imgW="304560" imgH="177480" progId="Equation.3">
                  <p:embed/>
                </p:oleObj>
              </mc:Choice>
              <mc:Fallback>
                <p:oleObj name="Формула" r:id="rId20" imgW="304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8577" y="1125345"/>
                        <a:ext cx="617142" cy="36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389462"/>
              </p:ext>
            </p:extLst>
          </p:nvPr>
        </p:nvGraphicFramePr>
        <p:xfrm>
          <a:off x="2332028" y="1258181"/>
          <a:ext cx="1599843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Формула" r:id="rId22" imgW="876240" imgH="177480" progId="Equation.3">
                  <p:embed/>
                </p:oleObj>
              </mc:Choice>
              <mc:Fallback>
                <p:oleObj name="Формула" r:id="rId22" imgW="876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028" y="1258181"/>
                        <a:ext cx="1599843" cy="3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7"/>
          <p:cNvSpPr txBox="1">
            <a:spLocks noChangeArrowheads="1"/>
          </p:cNvSpPr>
          <p:nvPr/>
        </p:nvSpPr>
        <p:spPr bwMode="auto">
          <a:xfrm>
            <a:off x="340472" y="1697951"/>
            <a:ext cx="3929063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ϵ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единичной окружности =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152931"/>
              </p:ext>
            </p:extLst>
          </p:nvPr>
        </p:nvGraphicFramePr>
        <p:xfrm>
          <a:off x="1066195" y="2091979"/>
          <a:ext cx="1436175" cy="4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Формула" r:id="rId24" imgW="736560" imgH="241200" progId="Equation.3">
                  <p:embed/>
                </p:oleObj>
              </mc:Choice>
              <mc:Fallback>
                <p:oleObj name="Формула" r:id="rId24" imgW="736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195" y="2091979"/>
                        <a:ext cx="1436175" cy="46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7814"/>
              </p:ext>
            </p:extLst>
          </p:nvPr>
        </p:nvGraphicFramePr>
        <p:xfrm>
          <a:off x="693765" y="2608516"/>
          <a:ext cx="2135467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Формула" r:id="rId26" imgW="1091880" imgH="203040" progId="Equation.3">
                  <p:embed/>
                </p:oleObj>
              </mc:Choice>
              <mc:Fallback>
                <p:oleObj name="Формула" r:id="rId26" imgW="1091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65" y="2608516"/>
                        <a:ext cx="2135467" cy="3960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7"/>
          <p:cNvSpPr txBox="1">
            <a:spLocks noChangeArrowheads="1"/>
          </p:cNvSpPr>
          <p:nvPr/>
        </p:nvSpPr>
        <p:spPr bwMode="auto">
          <a:xfrm>
            <a:off x="340472" y="3184043"/>
            <a:ext cx="36004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тригонометрическое тождество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782896" y="3858971"/>
            <a:ext cx="1452221" cy="75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462833" y="4042731"/>
            <a:ext cx="1456836" cy="4068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57555" y="3825567"/>
            <a:ext cx="1356259" cy="789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  <p:bldP spid="41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"/>
          <p:cNvSpPr txBox="1"/>
          <p:nvPr/>
        </p:nvSpPr>
        <p:spPr>
          <a:xfrm>
            <a:off x="1223963" y="121444"/>
            <a:ext cx="1601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Open Sans"/>
              <a:buNone/>
            </a:pPr>
            <a:r>
              <a:rPr lang="en-US" sz="21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Есіңе</a:t>
            </a:r>
            <a:r>
              <a:rPr lang="en-US" sz="21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түсір</a:t>
            </a:r>
            <a:endParaRPr sz="1100" dirty="0"/>
          </a:p>
        </p:txBody>
      </p:sp>
      <p:pic>
        <p:nvPicPr>
          <p:cNvPr id="178" name="Google Shape;178;p6"/>
          <p:cNvPicPr preferRelativeResize="0"/>
          <p:nvPr/>
        </p:nvPicPr>
        <p:blipFill rotWithShape="1">
          <a:blip r:embed="rId4">
            <a:alphaModFix/>
          </a:blip>
          <a:srcRect t="19516" b="68394"/>
          <a:stretch/>
        </p:blipFill>
        <p:spPr>
          <a:xfrm>
            <a:off x="0" y="0"/>
            <a:ext cx="9144000" cy="62150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6"/>
          <p:cNvSpPr txBox="1"/>
          <p:nvPr/>
        </p:nvSpPr>
        <p:spPr>
          <a:xfrm>
            <a:off x="1064419" y="0"/>
            <a:ext cx="6118500" cy="621600"/>
          </a:xfrm>
          <a:prstGeom prst="rect">
            <a:avLst/>
          </a:prstGeom>
          <a:noFill/>
          <a:ln>
            <a:noFill/>
          </a:ln>
          <a:effectLst>
            <a:outerShdw blurRad="63500" dist="19050" dir="5400000">
              <a:srgbClr val="000000">
                <a:alpha val="498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endParaRPr sz="2000" dirty="0"/>
          </a:p>
        </p:txBody>
      </p:sp>
      <p:pic>
        <p:nvPicPr>
          <p:cNvPr id="180" name="Google Shape;18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8359" y="144065"/>
            <a:ext cx="671513" cy="6715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223963" y="9833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kern="10" spc="480" dirty="0">
                <a:solidFill>
                  <a:srgbClr val="FFFF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</a:rPr>
              <a:t>Знаки тригонометрических функций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3963" y="621507"/>
            <a:ext cx="5762464" cy="4160298"/>
          </a:xfrm>
          <a:prstGeom prst="rect">
            <a:avLst/>
          </a:prstGeom>
        </p:spPr>
      </p:pic>
      <p:graphicFrame>
        <p:nvGraphicFramePr>
          <p:cNvPr id="89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450250"/>
              </p:ext>
            </p:extLst>
          </p:nvPr>
        </p:nvGraphicFramePr>
        <p:xfrm>
          <a:off x="2493571" y="4380167"/>
          <a:ext cx="45720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Формула" r:id="rId7" imgW="215640" imgH="190440" progId="Equation.3">
                  <p:embed/>
                </p:oleObj>
              </mc:Choice>
              <mc:Fallback>
                <p:oleObj name="Формула" r:id="rId7" imgW="2156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3571" y="4380167"/>
                        <a:ext cx="457200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302285"/>
              </p:ext>
            </p:extLst>
          </p:nvPr>
        </p:nvGraphicFramePr>
        <p:xfrm>
          <a:off x="5070636" y="4381755"/>
          <a:ext cx="5921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Формула" r:id="rId9" imgW="279360" imgH="190440" progId="Equation.3">
                  <p:embed/>
                </p:oleObj>
              </mc:Choice>
              <mc:Fallback>
                <p:oleObj name="Формула" r:id="rId9" imgW="2793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636" y="4381755"/>
                        <a:ext cx="592137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 txBox="1"/>
          <p:nvPr/>
        </p:nvSpPr>
        <p:spPr>
          <a:xfrm>
            <a:off x="1223963" y="121444"/>
            <a:ext cx="1601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"/>
              <a:buNone/>
            </a:pPr>
            <a:r>
              <a:rPr lang="en-US" sz="2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Есіңе түсір</a:t>
            </a:r>
            <a:endParaRPr sz="1100"/>
          </a:p>
        </p:txBody>
      </p:sp>
      <p:sp>
        <p:nvSpPr>
          <p:cNvPr id="158" name="Google Shape;158;p5"/>
          <p:cNvSpPr txBox="1"/>
          <p:nvPr/>
        </p:nvSpPr>
        <p:spPr>
          <a:xfrm>
            <a:off x="1064419" y="0"/>
            <a:ext cx="6118500" cy="621600"/>
          </a:xfrm>
          <a:prstGeom prst="rect">
            <a:avLst/>
          </a:prstGeom>
          <a:noFill/>
          <a:ln>
            <a:noFill/>
          </a:ln>
          <a:effectLst>
            <a:outerShdw blurRad="63500" dist="19050" dir="5400000">
              <a:srgbClr val="000000">
                <a:alpha val="49803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Мектеп асханасында</a:t>
            </a:r>
            <a:endParaRPr sz="1100"/>
          </a:p>
        </p:txBody>
      </p:sp>
      <p:pic>
        <p:nvPicPr>
          <p:cNvPr id="161" name="Google Shape;161;p5"/>
          <p:cNvPicPr preferRelativeResize="0"/>
          <p:nvPr/>
        </p:nvPicPr>
        <p:blipFill rotWithShape="1">
          <a:blip r:embed="rId4">
            <a:alphaModFix/>
          </a:blip>
          <a:srcRect t="19516" b="68394"/>
          <a:stretch/>
        </p:blipFill>
        <p:spPr>
          <a:xfrm>
            <a:off x="0" y="0"/>
            <a:ext cx="9144000" cy="621507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5"/>
          <p:cNvSpPr txBox="1"/>
          <p:nvPr/>
        </p:nvSpPr>
        <p:spPr>
          <a:xfrm>
            <a:off x="1064419" y="0"/>
            <a:ext cx="6118500" cy="621600"/>
          </a:xfrm>
          <a:prstGeom prst="rect">
            <a:avLst/>
          </a:prstGeom>
          <a:noFill/>
          <a:ln>
            <a:noFill/>
          </a:ln>
          <a:effectLst>
            <a:outerShdw blurRad="63500" dist="19050" dir="5400000">
              <a:srgbClr val="000000">
                <a:alpha val="498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endParaRPr sz="2000" dirty="0"/>
          </a:p>
        </p:txBody>
      </p:sp>
      <p:pic>
        <p:nvPicPr>
          <p:cNvPr id="163" name="Google Shape;16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8359" y="144065"/>
            <a:ext cx="671513" cy="6715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305460" y="98334"/>
            <a:ext cx="6379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kern="10" spc="480" dirty="0" smtClean="0">
                <a:solidFill>
                  <a:srgbClr val="FFFF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</a:rPr>
              <a:t>Чётность, нечётность </a:t>
            </a:r>
            <a:r>
              <a:rPr lang="ru-RU" sz="1600" b="1" kern="10" spc="480" dirty="0">
                <a:solidFill>
                  <a:srgbClr val="FFFF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</a:rPr>
              <a:t>синуса, косинуса, тангенса и котангенса 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0501" y="3456548"/>
            <a:ext cx="1231499" cy="4267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12591" y="1539148"/>
            <a:ext cx="313258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Нечетные функции</a:t>
            </a:r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3520218" y="1601881"/>
            <a:ext cx="1219200" cy="381000"/>
          </a:xfrm>
          <a:prstGeom prst="notchedRightArrow">
            <a:avLst>
              <a:gd name="adj1" fmla="val 50000"/>
              <a:gd name="adj2" fmla="val 98000"/>
            </a:avLst>
          </a:prstGeom>
          <a:solidFill>
            <a:srgbClr val="FFCC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012591" y="3461357"/>
            <a:ext cx="268374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Четная функция</a:t>
            </a: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991755"/>
              </p:ext>
            </p:extLst>
          </p:nvPr>
        </p:nvGraphicFramePr>
        <p:xfrm>
          <a:off x="789967" y="992998"/>
          <a:ext cx="2540138" cy="155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Уравнение" r:id="rId7" imgW="1079280" imgH="660240" progId="Equation.3">
                  <p:embed/>
                </p:oleObj>
              </mc:Choice>
              <mc:Fallback>
                <p:oleObj name="Уравнение" r:id="rId7" imgW="1079280" imgH="660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9967" y="992998"/>
                        <a:ext cx="2540138" cy="1553967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967" y="3063711"/>
            <a:ext cx="2313156" cy="983388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51029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"/>
          <p:cNvSpPr txBox="1"/>
          <p:nvPr/>
        </p:nvSpPr>
        <p:spPr>
          <a:xfrm>
            <a:off x="1223963" y="121444"/>
            <a:ext cx="1601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Open Sans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Есіңе түсір</a:t>
            </a:r>
            <a:endParaRPr sz="1100"/>
          </a:p>
        </p:txBody>
      </p:sp>
      <p:pic>
        <p:nvPicPr>
          <p:cNvPr id="259" name="Google Shape;259;p9"/>
          <p:cNvPicPr preferRelativeResize="0"/>
          <p:nvPr/>
        </p:nvPicPr>
        <p:blipFill rotWithShape="1">
          <a:blip r:embed="rId3">
            <a:alphaModFix/>
          </a:blip>
          <a:srcRect t="19516" b="68394"/>
          <a:stretch/>
        </p:blipFill>
        <p:spPr>
          <a:xfrm>
            <a:off x="0" y="0"/>
            <a:ext cx="9144000" cy="621507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9"/>
          <p:cNvSpPr txBox="1"/>
          <p:nvPr/>
        </p:nvSpPr>
        <p:spPr>
          <a:xfrm>
            <a:off x="1064419" y="0"/>
            <a:ext cx="6118500" cy="621600"/>
          </a:xfrm>
          <a:prstGeom prst="rect">
            <a:avLst/>
          </a:prstGeom>
          <a:noFill/>
          <a:ln>
            <a:noFill/>
          </a:ln>
          <a:effectLst>
            <a:outerShdw blurRad="63500" dist="19050" dir="5400000">
              <a:srgbClr val="000000">
                <a:alpha val="498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ru-RU" sz="2000" b="1" dirty="0" smtClean="0">
                <a:solidFill>
                  <a:schemeClr val="lt1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Запиши правые части равенств , не подглядывая в учебник или шпаргалку :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1" name="Google Shape;26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8359" y="144065"/>
            <a:ext cx="671513" cy="671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872" y="1602097"/>
            <a:ext cx="7196267" cy="237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090" y="656656"/>
            <a:ext cx="3200000" cy="780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0"/>
          <p:cNvPicPr preferRelativeResize="0"/>
          <p:nvPr/>
        </p:nvPicPr>
        <p:blipFill rotWithShape="1">
          <a:blip r:embed="rId3">
            <a:alphaModFix/>
          </a:blip>
          <a:srcRect t="19516" b="68394"/>
          <a:stretch/>
        </p:blipFill>
        <p:spPr>
          <a:xfrm>
            <a:off x="0" y="0"/>
            <a:ext cx="9144000" cy="621507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0"/>
          <p:cNvSpPr txBox="1"/>
          <p:nvPr/>
        </p:nvSpPr>
        <p:spPr>
          <a:xfrm>
            <a:off x="1064419" y="0"/>
            <a:ext cx="6118500" cy="621600"/>
          </a:xfrm>
          <a:prstGeom prst="rect">
            <a:avLst/>
          </a:prstGeom>
          <a:noFill/>
          <a:ln>
            <a:noFill/>
          </a:ln>
          <a:effectLst>
            <a:outerShdw blurRad="63500" dist="19050" dir="5400000">
              <a:srgbClr val="000000">
                <a:alpha val="498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endParaRPr sz="2000" dirty="0"/>
          </a:p>
        </p:txBody>
      </p:sp>
      <p:pic>
        <p:nvPicPr>
          <p:cNvPr id="268" name="Google Shape;26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8359" y="144065"/>
            <a:ext cx="671513" cy="6715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60;p9"/>
          <p:cNvSpPr txBox="1"/>
          <p:nvPr/>
        </p:nvSpPr>
        <p:spPr>
          <a:xfrm>
            <a:off x="1216819" y="152400"/>
            <a:ext cx="6118500" cy="621600"/>
          </a:xfrm>
          <a:prstGeom prst="rect">
            <a:avLst/>
          </a:prstGeom>
          <a:noFill/>
          <a:ln>
            <a:noFill/>
          </a:ln>
          <a:effectLst>
            <a:outerShdw blurRad="63500" dist="19050" dir="5400000">
              <a:srgbClr val="000000">
                <a:alpha val="498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ru-RU" sz="2000" b="1" dirty="0" smtClean="0">
                <a:solidFill>
                  <a:schemeClr val="lt1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Проверь,  правильно ли получилось.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-35960" y="773907"/>
                <a:ext cx="3909317" cy="1494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algn="ctr">
                  <a:lnSpc>
                    <a:spcPct val="115000"/>
                  </a:lnSpc>
                  <a:spcBef>
                    <a:spcPts val="600"/>
                  </a:spcBef>
                </a:pPr>
                <a:r>
                  <a:rPr lang="ru-RU" sz="16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Формулы сложения</a:t>
                </a:r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ctr">
                  <a:lnSpc>
                    <a:spcPct val="115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𝛽</m:t>
                      </m:r>
                    </m:oMath>
                  </m:oMathPara>
                </a14:m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ctr">
                  <a:lnSpc>
                    <a:spcPct val="115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𝛽</m:t>
                      </m:r>
                    </m:oMath>
                  </m:oMathPara>
                </a14:m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ctr">
                  <a:lnSpc>
                    <a:spcPct val="115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𝛽</m:t>
                      </m:r>
                    </m:oMath>
                  </m:oMathPara>
                </a14:m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𝛽</m:t>
                      </m:r>
                    </m:oMath>
                  </m:oMathPara>
                </a14:m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960" y="773907"/>
                <a:ext cx="3909317" cy="149476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873357" y="833820"/>
                <a:ext cx="4572000" cy="12557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ru-RU" sz="16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Формулы </a:t>
                </a:r>
                <a:r>
                  <a:rPr lang="ru-RU" sz="1600" b="1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двойного угла</a:t>
                </a:r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sSup>
                        <m:sSup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−1=1−2</m:t>
                      </m:r>
                      <m:sSup>
                        <m:sSup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357" y="833820"/>
                <a:ext cx="4572000" cy="125572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-35960" y="2081343"/>
                <a:ext cx="4572000" cy="31752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ru-RU" sz="16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Формулы преобразования суммы в произведение:</a:t>
                </a:r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960" y="2081343"/>
                <a:ext cx="4572000" cy="317522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204699" y="2089548"/>
                <a:ext cx="4572000" cy="227998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ru-RU" sz="16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Формулы преобразования произведения в сумму</a:t>
                </a:r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d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d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d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699" y="2089548"/>
                <a:ext cx="4572000" cy="2279983"/>
              </a:xfrm>
              <a:prstGeom prst="rect">
                <a:avLst/>
              </a:prstGeom>
              <a:blipFill rotWithShape="0">
                <a:blip r:embed="rId10"/>
                <a:stretch>
                  <a:fillRect l="-1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11"/>
          <p:cNvPicPr preferRelativeResize="0"/>
          <p:nvPr/>
        </p:nvPicPr>
        <p:blipFill rotWithShape="1">
          <a:blip r:embed="rId3">
            <a:alphaModFix/>
          </a:blip>
          <a:srcRect t="19516" b="68394"/>
          <a:stretch/>
        </p:blipFill>
        <p:spPr>
          <a:xfrm>
            <a:off x="0" y="0"/>
            <a:ext cx="9144000" cy="62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8359" y="144065"/>
            <a:ext cx="671513" cy="671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870" y="621507"/>
            <a:ext cx="6342857" cy="16285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631" y="2250078"/>
            <a:ext cx="6133333" cy="208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12"/>
          <p:cNvPicPr preferRelativeResize="0"/>
          <p:nvPr/>
        </p:nvPicPr>
        <p:blipFill rotWithShape="1">
          <a:blip r:embed="rId3">
            <a:alphaModFix/>
          </a:blip>
          <a:srcRect t="19516" b="68394"/>
          <a:stretch/>
        </p:blipFill>
        <p:spPr>
          <a:xfrm>
            <a:off x="0" y="0"/>
            <a:ext cx="9144000" cy="62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8359" y="144065"/>
            <a:ext cx="671513" cy="671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869" y="621507"/>
            <a:ext cx="6426192" cy="288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12" y="3632282"/>
            <a:ext cx="5086805" cy="3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3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191</Words>
  <Application>Microsoft Office PowerPoint</Application>
  <PresentationFormat>Экран (16:9)</PresentationFormat>
  <Paragraphs>44</Paragraphs>
  <Slides>13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Open Sans</vt:lpstr>
      <vt:lpstr>Times New Roman</vt:lpstr>
      <vt:lpstr>Arial</vt:lpstr>
      <vt:lpstr>Calibri</vt:lpstr>
      <vt:lpstr>Cambria Math</vt:lpstr>
      <vt:lpstr>2_Тема Office</vt:lpstr>
      <vt:lpstr>13_Тема Office</vt:lpstr>
      <vt:lpstr>Оформление по умолчанию</vt:lpstr>
      <vt:lpstr>Microsoft Equation 3.0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Comp0</dc:creator>
  <cp:lastModifiedBy>Пользователь</cp:lastModifiedBy>
  <cp:revision>53</cp:revision>
  <dcterms:created xsi:type="dcterms:W3CDTF">2008-09-26T04:29:07Z</dcterms:created>
  <dcterms:modified xsi:type="dcterms:W3CDTF">2020-07-28T16:14:14Z</dcterms:modified>
</cp:coreProperties>
</file>