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2" r:id="rId3"/>
    <p:sldId id="257" r:id="rId4"/>
    <p:sldId id="261" r:id="rId5"/>
    <p:sldId id="258" r:id="rId6"/>
    <p:sldId id="263" r:id="rId7"/>
    <p:sldId id="264" r:id="rId8"/>
    <p:sldId id="259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AF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AEBFF-9846-4680-9321-CCBB9E3B0190}" type="datetimeFigureOut">
              <a:rPr lang="ru-RU" smtClean="0"/>
              <a:t>28.07.2020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1704BC-4AA6-4778-85FE-B70C5664C49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AEBFF-9846-4680-9321-CCBB9E3B0190}" type="datetimeFigureOut">
              <a:rPr lang="ru-RU" smtClean="0"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1704BC-4AA6-4778-85FE-B70C5664C4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AEBFF-9846-4680-9321-CCBB9E3B0190}" type="datetimeFigureOut">
              <a:rPr lang="ru-RU" smtClean="0"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1704BC-4AA6-4778-85FE-B70C5664C4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AEBFF-9846-4680-9321-CCBB9E3B0190}" type="datetimeFigureOut">
              <a:rPr lang="ru-RU" smtClean="0"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1704BC-4AA6-4778-85FE-B70C5664C4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AEBFF-9846-4680-9321-CCBB9E3B0190}" type="datetimeFigureOut">
              <a:rPr lang="ru-RU" smtClean="0"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1704BC-4AA6-4778-85FE-B70C5664C49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AEBFF-9846-4680-9321-CCBB9E3B0190}" type="datetimeFigureOut">
              <a:rPr lang="ru-RU" smtClean="0"/>
              <a:t>28.07.2020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1704BC-4AA6-4778-85FE-B70C5664C4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AEBFF-9846-4680-9321-CCBB9E3B0190}" type="datetimeFigureOut">
              <a:rPr lang="ru-RU" smtClean="0"/>
              <a:t>28.07.2020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1704BC-4AA6-4778-85FE-B70C5664C4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AEBFF-9846-4680-9321-CCBB9E3B0190}" type="datetimeFigureOut">
              <a:rPr lang="ru-RU" smtClean="0"/>
              <a:t>28.07.2020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1704BC-4AA6-4778-85FE-B70C5664C4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AEBFF-9846-4680-9321-CCBB9E3B0190}" type="datetimeFigureOut">
              <a:rPr lang="ru-RU" smtClean="0"/>
              <a:t>28.07.2020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1704BC-4AA6-4778-85FE-B70C5664C491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AEBFF-9846-4680-9321-CCBB9E3B0190}" type="datetimeFigureOut">
              <a:rPr lang="ru-RU" smtClean="0"/>
              <a:t>28.07.2020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1704BC-4AA6-4778-85FE-B70C5664C4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AEBFF-9846-4680-9321-CCBB9E3B0190}" type="datetimeFigureOut">
              <a:rPr lang="ru-RU" smtClean="0"/>
              <a:t>28.07.2020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1704BC-4AA6-4778-85FE-B70C5664C49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4DAEBFF-9846-4680-9321-CCBB9E3B0190}" type="datetimeFigureOut">
              <a:rPr lang="ru-RU" smtClean="0"/>
              <a:t>28.07.2020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01704BC-4AA6-4778-85FE-B70C5664C491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620688"/>
            <a:ext cx="6992981" cy="180020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en-US" sz="3100" b="1" dirty="0" smtClean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Module  1</a:t>
            </a:r>
            <a:r>
              <a:rPr lang="ru-RU" sz="3100" b="1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    </a:t>
            </a:r>
            <a:r>
              <a:rPr lang="en-US" sz="3100" b="1" dirty="0" smtClean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Legend or Truth?</a:t>
            </a:r>
            <a:r>
              <a:rPr lang="ru-RU" sz="3100" b="1" dirty="0" smtClean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3100" b="1" dirty="0" smtClean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en-US" sz="3100" b="1" dirty="0" smtClean="0">
                <a:solidFill>
                  <a:srgbClr val="01AF37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  </a:t>
            </a:r>
            <a:r>
              <a:rPr lang="en-US" sz="3100" b="1" dirty="0" smtClean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Lesson</a:t>
            </a:r>
            <a:r>
              <a:rPr lang="ru-RU" sz="3100" b="1" dirty="0" smtClean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3100" b="1" dirty="0" smtClean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# 4 </a:t>
            </a:r>
            <a:r>
              <a:rPr lang="ru-RU" sz="3100" b="1" dirty="0" smtClean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   </a:t>
            </a:r>
            <a:r>
              <a:rPr lang="en-US" sz="3100" b="1" dirty="0" smtClean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 (c )</a:t>
            </a:r>
            <a:r>
              <a:rPr lang="ru-RU" sz="3100" b="1" dirty="0" smtClean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3100" b="1" dirty="0" smtClean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en-US" sz="3100" b="1" dirty="0" smtClean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  </a:t>
            </a:r>
            <a:r>
              <a:rPr lang="ru-RU" sz="3100" b="1" dirty="0" smtClean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10 </a:t>
            </a:r>
            <a:r>
              <a:rPr lang="en-US" sz="3100" b="1" dirty="0" smtClean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grade</a:t>
            </a:r>
            <a:r>
              <a:rPr lang="en-US" sz="3100" b="1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en-US" sz="3100" b="1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en-US" sz="3100" b="1" dirty="0" smtClean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  Theme</a:t>
            </a:r>
            <a:r>
              <a:rPr lang="en-US" sz="3100" b="1" dirty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:</a:t>
            </a:r>
            <a:r>
              <a:rPr lang="en-US" sz="3100" b="1" dirty="0" smtClean="0">
                <a:solidFill>
                  <a:srgbClr val="FF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 Use of English.  Past tenses </a:t>
            </a:r>
            <a:endParaRPr lang="ru-RU" sz="3100" b="1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2924944"/>
            <a:ext cx="7093527" cy="3384376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Learning objectives: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learn or revise the past simple, the past continuous, the past perfect and the past perfect continuous;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compare the past simple and the present perfect, to compare the present perfect and the present perfect continuous.</a:t>
            </a:r>
          </a:p>
          <a:p>
            <a:pPr marL="342900" indent="-342900" algn="l">
              <a:buFont typeface="Wingdings" pitchFamily="2" charset="2"/>
              <a:buChar char="§"/>
            </a:pPr>
            <a:endParaRPr lang="ru-RU" sz="24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294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7128792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Grammar revision.  </a:t>
            </a:r>
            <a:r>
              <a:rPr lang="en-US" sz="3100" b="1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100" b="1" dirty="0" smtClean="0">
                <a:effectLst/>
                <a:latin typeface="Arial" pitchFamily="34" charset="0"/>
                <a:cs typeface="Arial" pitchFamily="34" charset="0"/>
              </a:rPr>
            </a:br>
            <a:endParaRPr lang="ru-RU" sz="3100" b="1" dirty="0"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12"/>
          <a:stretch/>
        </p:blipFill>
        <p:spPr bwMode="auto">
          <a:xfrm>
            <a:off x="1187624" y="1196752"/>
            <a:ext cx="7713952" cy="52565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779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 descr="Прошедшее Длительное Время - Past Continuous Tense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1" y="3284984"/>
            <a:ext cx="4968552" cy="3312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Английский( правила, таблицы, уроки, диалоги, упражнения ..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88640"/>
            <a:ext cx="5176045" cy="29249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44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Past Perfect ( Прошедшее совершенное длительное время ..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32656"/>
            <a:ext cx="7596336" cy="6341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460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Past </a:t>
            </a:r>
            <a:r>
              <a:rPr lang="en-US" sz="2800" b="1" dirty="0"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Perfect </a:t>
            </a:r>
            <a:r>
              <a:rPr lang="en-US" sz="2800" b="1" dirty="0" smtClean="0"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Continuous   tense</a:t>
            </a:r>
            <a:endParaRPr lang="ru-RU" sz="2800" b="1" dirty="0"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1428196"/>
            <a:ext cx="7272808" cy="4837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i="1" dirty="0">
                <a:latin typeface="Arial" pitchFamily="34" charset="0"/>
                <a:ea typeface="Times New Roman"/>
                <a:cs typeface="Arial" pitchFamily="34" charset="0"/>
              </a:rPr>
              <a:t>Past Perfect Continuous</a:t>
            </a:r>
            <a:endParaRPr lang="ru-RU" sz="2400" b="1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i="1" dirty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had been +V </a:t>
            </a:r>
            <a:r>
              <a:rPr lang="en-US" sz="2400" i="1" dirty="0" err="1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ing</a:t>
            </a:r>
            <a:endParaRPr lang="ru-RU" sz="2400" dirty="0">
              <a:solidFill>
                <a:srgbClr val="FF000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i="1" dirty="0" smtClean="0">
                <a:latin typeface="Arial" pitchFamily="34" charset="0"/>
                <a:ea typeface="Times New Roman"/>
                <a:cs typeface="Arial" pitchFamily="34" charset="0"/>
              </a:rPr>
              <a:t>•</a:t>
            </a:r>
            <a:r>
              <a:rPr lang="en-US" sz="2400" i="1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/>
                <a:cs typeface="Arial" pitchFamily="34" charset="0"/>
              </a:rPr>
              <a:t>Подчеркивается </a:t>
            </a:r>
            <a:r>
              <a:rPr lang="ru-RU" sz="2400" dirty="0">
                <a:latin typeface="Arial" pitchFamily="34" charset="0"/>
                <a:ea typeface="Times New Roman"/>
                <a:cs typeface="Arial" pitchFamily="34" charset="0"/>
              </a:rPr>
              <a:t>длительность действия, которое началось и закончилось в прошлом перед другим действием в прошлом обычно </a:t>
            </a:r>
            <a:r>
              <a:rPr lang="ru-RU" sz="2400" i="1" dirty="0">
                <a:latin typeface="Arial" pitchFamily="34" charset="0"/>
                <a:ea typeface="Times New Roman"/>
                <a:cs typeface="Arial" pitchFamily="34" charset="0"/>
              </a:rPr>
              <a:t>с </a:t>
            </a:r>
            <a:r>
              <a:rPr lang="en-US" sz="2400" i="1" dirty="0">
                <a:latin typeface="Arial" pitchFamily="34" charset="0"/>
                <a:ea typeface="Times New Roman"/>
                <a:cs typeface="Arial" pitchFamily="34" charset="0"/>
              </a:rPr>
              <a:t>since</a:t>
            </a:r>
            <a:r>
              <a:rPr lang="en-US" sz="24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ea typeface="Times New Roman"/>
                <a:cs typeface="Arial" pitchFamily="34" charset="0"/>
              </a:rPr>
              <a:t>или </a:t>
            </a:r>
            <a:r>
              <a:rPr lang="en-US" sz="2400" i="1" dirty="0">
                <a:latin typeface="Arial" pitchFamily="34" charset="0"/>
                <a:ea typeface="Times New Roman"/>
                <a:cs typeface="Arial" pitchFamily="34" charset="0"/>
              </a:rPr>
              <a:t>for</a:t>
            </a:r>
            <a:r>
              <a:rPr lang="ru-RU" sz="2400" i="1" dirty="0">
                <a:latin typeface="Arial" pitchFamily="34" charset="0"/>
                <a:ea typeface="Times New Roman"/>
                <a:cs typeface="Arial" pitchFamily="34" charset="0"/>
              </a:rPr>
              <a:t>,</a:t>
            </a:r>
            <a:r>
              <a:rPr lang="en-US" sz="2400" i="1" dirty="0">
                <a:latin typeface="Arial" pitchFamily="34" charset="0"/>
                <a:ea typeface="Times New Roman"/>
                <a:cs typeface="Arial" pitchFamily="34" charset="0"/>
              </a:rPr>
              <a:t>how long</a:t>
            </a:r>
            <a:endParaRPr lang="ru-RU" sz="24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/>
                <a:cs typeface="Arial" pitchFamily="34" charset="0"/>
              </a:rPr>
              <a:t>•Действие</a:t>
            </a:r>
            <a:r>
              <a:rPr lang="ru-RU" sz="2400" dirty="0">
                <a:latin typeface="Arial" pitchFamily="34" charset="0"/>
                <a:ea typeface="Times New Roman"/>
                <a:cs typeface="Arial" pitchFamily="34" charset="0"/>
              </a:rPr>
              <a:t>, которое началось и закончилось в прошлом и косвенные результаты (побочное следствие) которого были очевидны.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i="1" dirty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Words</a:t>
            </a:r>
            <a:endParaRPr lang="ru-RU" sz="2400" dirty="0">
              <a:solidFill>
                <a:srgbClr val="FF000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r>
              <a:rPr lang="en-US" sz="2400" i="1" dirty="0">
                <a:latin typeface="Arial" pitchFamily="34" charset="0"/>
                <a:ea typeface="Times New Roman"/>
                <a:cs typeface="Arial" pitchFamily="34" charset="0"/>
              </a:rPr>
              <a:t>before, since, for, how long, till/until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Past Perfect Continuous — правила, таблицы и примеры | ВКонтакте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836712"/>
            <a:ext cx="7740352" cy="5760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305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764704"/>
            <a:ext cx="7746064" cy="5483696"/>
          </a:xfrm>
        </p:spPr>
        <p:txBody>
          <a:bodyPr>
            <a:normAutofit/>
          </a:bodyPr>
          <a:lstStyle/>
          <a:p>
            <a:r>
              <a:rPr lang="en-US" b="1" i="1" dirty="0" err="1"/>
              <a:t>eg</a:t>
            </a:r>
            <a:r>
              <a:rPr lang="en-US" b="1" i="1" dirty="0"/>
              <a:t>.</a:t>
            </a:r>
            <a:r>
              <a:rPr lang="en-US" i="1" dirty="0"/>
              <a:t>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She </a:t>
            </a:r>
            <a:r>
              <a:rPr lang="en-US" sz="2600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had been cooking</a:t>
            </a:r>
            <a:r>
              <a:rPr lang="en-US" sz="2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a lemon pie </a:t>
            </a:r>
            <a:r>
              <a:rPr lang="en-US" sz="2600" u="sng" dirty="0">
                <a:latin typeface="Arial" pitchFamily="34" charset="0"/>
                <a:cs typeface="Arial" pitchFamily="34" charset="0"/>
              </a:rPr>
              <a:t>for an hour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before I </a:t>
            </a:r>
            <a:r>
              <a:rPr lang="en-US" sz="2600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came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600" i="1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2600" i="1" dirty="0">
                <a:latin typeface="Arial" pitchFamily="34" charset="0"/>
                <a:cs typeface="Arial" pitchFamily="34" charset="0"/>
              </a:rPr>
              <a:t>Она готовила лимонный пирог в течение часа перед тем</a:t>
            </a:r>
            <a:r>
              <a:rPr lang="en-US" sz="2600" i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600" i="1" dirty="0">
                <a:latin typeface="Arial" pitchFamily="34" charset="0"/>
                <a:cs typeface="Arial" pitchFamily="34" charset="0"/>
              </a:rPr>
              <a:t>как я пришел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.</a:t>
            </a:r>
            <a:endParaRPr lang="ru-RU" sz="2600" dirty="0">
              <a:latin typeface="Arial" pitchFamily="34" charset="0"/>
              <a:cs typeface="Arial" pitchFamily="34" charset="0"/>
            </a:endParaRPr>
          </a:p>
          <a:p>
            <a:r>
              <a:rPr lang="en-US" sz="2600" b="1" dirty="0">
                <a:latin typeface="Arial" pitchFamily="34" charset="0"/>
                <a:cs typeface="Arial" pitchFamily="34" charset="0"/>
              </a:rPr>
              <a:t> </a:t>
            </a:r>
            <a:endParaRPr lang="ru-RU" sz="2600" dirty="0">
              <a:latin typeface="Arial" pitchFamily="34" charset="0"/>
              <a:cs typeface="Arial" pitchFamily="34" charset="0"/>
            </a:endParaRPr>
          </a:p>
          <a:p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eg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26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There were puddles in the street. It </a:t>
            </a:r>
            <a:r>
              <a:rPr lang="en-US" sz="2600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had been raining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 at night. –</a:t>
            </a:r>
            <a:r>
              <a:rPr lang="en-US" sz="26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i="1" dirty="0">
                <a:latin typeface="Arial" pitchFamily="34" charset="0"/>
                <a:cs typeface="Arial" pitchFamily="34" charset="0"/>
              </a:rPr>
              <a:t>На улицах были лужи</a:t>
            </a:r>
            <a:r>
              <a:rPr lang="en-US" sz="2600" i="1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2600" i="1" dirty="0">
                <a:latin typeface="Arial" pitchFamily="34" charset="0"/>
                <a:cs typeface="Arial" pitchFamily="34" charset="0"/>
              </a:rPr>
              <a:t>Ночью шел дождь. (Мы не застали момент, когда дождь шел, но </a:t>
            </a:r>
            <a:r>
              <a:rPr lang="ru-RU" sz="2600" i="1" u="sng" dirty="0">
                <a:latin typeface="Arial" pitchFamily="34" charset="0"/>
                <a:cs typeface="Arial" pitchFamily="34" charset="0"/>
              </a:rPr>
              <a:t>мы видели результат</a:t>
            </a:r>
            <a:r>
              <a:rPr lang="ru-RU" sz="2600" i="1" dirty="0">
                <a:latin typeface="Arial" pitchFamily="34" charset="0"/>
                <a:cs typeface="Arial" pitchFamily="34" charset="0"/>
              </a:rPr>
              <a:t> – лужи)</a:t>
            </a:r>
            <a:endParaRPr lang="ru-RU" sz="2600" dirty="0">
              <a:latin typeface="Arial" pitchFamily="34" charset="0"/>
              <a:cs typeface="Arial" pitchFamily="34" charset="0"/>
            </a:endParaRPr>
          </a:p>
          <a:p>
            <a:r>
              <a:rPr lang="en-US" sz="2600" i="1" dirty="0">
                <a:latin typeface="Arial" pitchFamily="34" charset="0"/>
                <a:cs typeface="Arial" pitchFamily="34" charset="0"/>
              </a:rPr>
              <a:t> </a:t>
            </a:r>
            <a:endParaRPr lang="ru-RU" sz="26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181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1224136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00B05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Read the text. Identify the </a:t>
            </a:r>
            <a:r>
              <a:rPr lang="en-US" sz="2400" b="1" dirty="0" smtClean="0">
                <a:solidFill>
                  <a:srgbClr val="00B05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tenses</a:t>
            </a:r>
            <a:r>
              <a:rPr lang="en-US" sz="2400" dirty="0" smtClean="0">
                <a:solidFill>
                  <a:srgbClr val="00B05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and match </a:t>
            </a:r>
            <a:r>
              <a:rPr lang="en-US" sz="2400" b="1" dirty="0">
                <a:solidFill>
                  <a:srgbClr val="00B05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the verbs in bold (1-7) to their uses (A-G).</a:t>
            </a:r>
            <a:r>
              <a:rPr lang="ru-RU" sz="2400" dirty="0">
                <a:solidFill>
                  <a:srgbClr val="00B05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2400" dirty="0">
                <a:solidFill>
                  <a:srgbClr val="00B05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415" y="1265103"/>
            <a:ext cx="7663835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923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Choose the correct item.</a:t>
            </a:r>
            <a:r>
              <a:rPr lang="ru-RU" sz="2800" b="1" dirty="0"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052736"/>
            <a:ext cx="7920880" cy="5544616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sz="2800" dirty="0" smtClean="0">
                <a:solidFill>
                  <a:srgbClr val="343535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They </a:t>
            </a:r>
            <a:r>
              <a:rPr lang="en-US" sz="24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went/had gone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shopping and </a:t>
            </a:r>
            <a:r>
              <a:rPr lang="en-US" sz="24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bought/ </a:t>
            </a:r>
          </a:p>
          <a:p>
            <a:pPr marL="82296" indent="0">
              <a:buNone/>
            </a:pP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had </a:t>
            </a:r>
            <a:r>
              <a:rPr lang="en-US" sz="24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bought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 tent for their hiking trip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She </a:t>
            </a:r>
            <a:r>
              <a:rPr lang="en-US" sz="24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read/has read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the book a few years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ago.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82296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They </a:t>
            </a:r>
            <a:r>
              <a:rPr lang="en-US" sz="24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drove/were driving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to the house when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car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82296" indent="0">
              <a:buNone/>
            </a:pP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broke/was </a:t>
            </a:r>
            <a:r>
              <a:rPr lang="en-US" sz="24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breaking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down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When did you </a:t>
            </a:r>
            <a:r>
              <a:rPr lang="en-US" sz="24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start/have you started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rock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climbing?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They </a:t>
            </a:r>
            <a:r>
              <a:rPr lang="en-US" sz="24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realised/were realising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that they </a:t>
            </a:r>
            <a:r>
              <a:rPr lang="en-US" sz="24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were losing/had lost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their way so they </a:t>
            </a:r>
            <a:r>
              <a:rPr lang="en-US" sz="24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stopped/ </a:t>
            </a:r>
            <a:r>
              <a:rPr lang="ru-RU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had </a:t>
            </a:r>
            <a:r>
              <a:rPr lang="en-US" sz="24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stopped</a:t>
            </a:r>
            <a:r>
              <a:rPr lang="en-US" sz="24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to get directions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81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258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 Module  1    Legend or Truth?   Lesson # 4     (c )   10 grade   Theme: Use of English.  Past tenses </vt:lpstr>
      <vt:lpstr> Grammar revision.   </vt:lpstr>
      <vt:lpstr>Презентация PowerPoint</vt:lpstr>
      <vt:lpstr>Презентация PowerPoint</vt:lpstr>
      <vt:lpstr>Past Perfect Continuous   tense</vt:lpstr>
      <vt:lpstr>Презентация PowerPoint</vt:lpstr>
      <vt:lpstr>Презентация PowerPoint</vt:lpstr>
      <vt:lpstr>Read the text. Identify the tenses and match the verbs in bold (1-7) to their uses (A-G). </vt:lpstr>
      <vt:lpstr>Choose the correct item.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Module1    Legend or Truth?   Lesson 1 (c )   # “Use of English.  Past tenses”</dc:title>
  <dc:creator>G580</dc:creator>
  <cp:lastModifiedBy>G580</cp:lastModifiedBy>
  <cp:revision>15</cp:revision>
  <dcterms:created xsi:type="dcterms:W3CDTF">2020-07-27T11:49:00Z</dcterms:created>
  <dcterms:modified xsi:type="dcterms:W3CDTF">2020-07-28T14:11:06Z</dcterms:modified>
</cp:coreProperties>
</file>